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81" r:id="rId2"/>
    <p:sldId id="282" r:id="rId3"/>
    <p:sldId id="283" r:id="rId4"/>
    <p:sldId id="284" r:id="rId5"/>
    <p:sldId id="285" r:id="rId6"/>
    <p:sldId id="286" r:id="rId7"/>
    <p:sldId id="287" r:id="rId8"/>
    <p:sldId id="288" r:id="rId9"/>
    <p:sldId id="293" r:id="rId10"/>
    <p:sldId id="291" r:id="rId11"/>
    <p:sldId id="292" r:id="rId12"/>
    <p:sldId id="290" r:id="rId13"/>
    <p:sldId id="289" r:id="rId14"/>
    <p:sldId id="313" r:id="rId15"/>
    <p:sldId id="314" r:id="rId16"/>
    <p:sldId id="315" r:id="rId17"/>
    <p:sldId id="316" r:id="rId18"/>
    <p:sldId id="317" r:id="rId19"/>
    <p:sldId id="365" r:id="rId20"/>
    <p:sldId id="339" r:id="rId21"/>
    <p:sldId id="340" r:id="rId22"/>
    <p:sldId id="341" r:id="rId23"/>
    <p:sldId id="342" r:id="rId24"/>
    <p:sldId id="343" r:id="rId25"/>
    <p:sldId id="344" r:id="rId26"/>
    <p:sldId id="345" r:id="rId27"/>
    <p:sldId id="346" r:id="rId28"/>
    <p:sldId id="347" r:id="rId29"/>
    <p:sldId id="348" r:id="rId30"/>
    <p:sldId id="349" r:id="rId31"/>
    <p:sldId id="350" r:id="rId32"/>
    <p:sldId id="351" r:id="rId33"/>
    <p:sldId id="352" r:id="rId34"/>
    <p:sldId id="353" r:id="rId35"/>
    <p:sldId id="354" r:id="rId36"/>
    <p:sldId id="355" r:id="rId37"/>
    <p:sldId id="356" r:id="rId38"/>
    <p:sldId id="357" r:id="rId39"/>
    <p:sldId id="358" r:id="rId40"/>
    <p:sldId id="359" r:id="rId41"/>
    <p:sldId id="360" r:id="rId42"/>
    <p:sldId id="361" r:id="rId43"/>
    <p:sldId id="362" r:id="rId44"/>
    <p:sldId id="363" r:id="rId45"/>
    <p:sldId id="36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2244" y="-54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44E564-B8E0-401E-965B-8D724CF6FCAC}" type="datetimeFigureOut">
              <a:rPr lang="en-US" smtClean="0"/>
              <a:t>2/8/2025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9DCC83-A7F1-4604-BA7E-C6DC5F8182F8}" type="slidenum">
              <a:rPr lang="en-US" smtClean="0"/>
              <a:t>‹#›</a:t>
            </a:fld>
            <a:endParaRPr lang="en-US"/>
          </a:p>
        </p:txBody>
      </p:sp>
    </p:spTree>
    <p:extLst>
      <p:ext uri="{BB962C8B-B14F-4D97-AF65-F5344CB8AC3E}">
        <p14:creationId xmlns:p14="http://schemas.microsoft.com/office/powerpoint/2010/main" val="1241931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x-none" dirty="0" smtClean="0"/>
              <a:t>М, а код деце 5</a:t>
            </a:r>
            <a:endParaRPr lang="en-US" dirty="0"/>
          </a:p>
        </p:txBody>
      </p:sp>
      <p:sp>
        <p:nvSpPr>
          <p:cNvPr id="4" name="Slide Number Placeholder 3"/>
          <p:cNvSpPr>
            <a:spLocks noGrp="1"/>
          </p:cNvSpPr>
          <p:nvPr>
            <p:ph type="sldNum" sz="quarter" idx="10"/>
          </p:nvPr>
        </p:nvSpPr>
        <p:spPr/>
        <p:txBody>
          <a:bodyPr/>
          <a:lstStyle/>
          <a:p>
            <a:fld id="{799DCC83-A7F1-4604-BA7E-C6DC5F8182F8}" type="slidenum">
              <a:rPr lang="en-US" smtClean="0"/>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x-none" dirty="0" smtClean="0"/>
              <a:t>Вора торак</a:t>
            </a:r>
            <a:endParaRPr lang="en-US" dirty="0"/>
          </a:p>
        </p:txBody>
      </p:sp>
      <p:sp>
        <p:nvSpPr>
          <p:cNvPr id="4" name="Slide Number Placeholder 3"/>
          <p:cNvSpPr>
            <a:spLocks noGrp="1"/>
          </p:cNvSpPr>
          <p:nvPr>
            <p:ph type="sldNum" sz="quarter" idx="10"/>
          </p:nvPr>
        </p:nvSpPr>
        <p:spPr/>
        <p:txBody>
          <a:bodyPr/>
          <a:lstStyle/>
          <a:p>
            <a:fld id="{799DCC83-A7F1-4604-BA7E-C6DC5F8182F8}"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2/8/2025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D8BD707-D9CF-40AE-B4C6-C98DA3205C09}" type="datetimeFigureOut">
              <a:rPr lang="en-US" smtClean="0"/>
              <a:pPr/>
              <a:t>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2/8/2025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2/8/2025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Times New Roman" pitchFamily="18" charset="0"/>
                <a:cs typeface="Times New Roman" pitchFamily="18" charset="0"/>
              </a:rPr>
              <a:t>Conducting air tube, between the larynx </a:t>
            </a:r>
            <a:r>
              <a:rPr lang="en-US" dirty="0" smtClean="0">
                <a:latin typeface="Times New Roman" pitchFamily="18" charset="0"/>
                <a:cs typeface="Times New Roman" pitchFamily="18" charset="0"/>
              </a:rPr>
              <a:t>(sixth </a:t>
            </a:r>
            <a:r>
              <a:rPr lang="en-US" dirty="0">
                <a:latin typeface="Times New Roman" pitchFamily="18" charset="0"/>
                <a:cs typeface="Times New Roman" pitchFamily="18" charset="0"/>
              </a:rPr>
              <a:t>cervical vertebra) and the bronchi </a:t>
            </a:r>
            <a:r>
              <a:rPr lang="en-US" dirty="0" smtClean="0">
                <a:latin typeface="Times New Roman" pitchFamily="18" charset="0"/>
                <a:cs typeface="Times New Roman" pitchFamily="18" charset="0"/>
              </a:rPr>
              <a:t>(fifth </a:t>
            </a:r>
            <a:r>
              <a:rPr lang="en-US" dirty="0">
                <a:latin typeface="Times New Roman" pitchFamily="18" charset="0"/>
                <a:cs typeface="Times New Roman" pitchFamily="18" charset="0"/>
              </a:rPr>
              <a:t>thoracic vertebra)</a:t>
            </a:r>
          </a:p>
          <a:p>
            <a:r>
              <a:rPr lang="en-US" dirty="0">
                <a:latin typeface="Times New Roman" pitchFamily="18" charset="0"/>
                <a:cs typeface="Times New Roman" pitchFamily="18" charset="0"/>
              </a:rPr>
              <a:t>In front of the esophagus in the neck</a:t>
            </a:r>
            <a:r>
              <a:rPr lang="en-US" dirty="0" smtClean="0">
                <a:latin typeface="Times New Roman" pitchFamily="18" charset="0"/>
                <a:cs typeface="Times New Roman" pitchFamily="18" charset="0"/>
              </a:rPr>
              <a:t>, with the </a:t>
            </a:r>
            <a:r>
              <a:rPr lang="en-US" dirty="0">
                <a:latin typeface="Times New Roman" pitchFamily="18" charset="0"/>
                <a:cs typeface="Times New Roman" pitchFamily="18" charset="0"/>
              </a:rPr>
              <a:t>lower part in the chest cavity</a:t>
            </a:r>
          </a:p>
          <a:p>
            <a:r>
              <a:rPr lang="en-US" dirty="0">
                <a:latin typeface="Times New Roman" pitchFamily="18" charset="0"/>
                <a:cs typeface="Times New Roman" pitchFamily="18" charset="0"/>
              </a:rPr>
              <a:t>It </a:t>
            </a:r>
            <a:r>
              <a:rPr lang="en-US" dirty="0" smtClean="0">
                <a:latin typeface="Times New Roman" pitchFamily="18" charset="0"/>
                <a:cs typeface="Times New Roman" pitchFamily="18" charset="0"/>
              </a:rPr>
              <a:t>forks at </a:t>
            </a:r>
            <a:r>
              <a:rPr lang="en-US" dirty="0">
                <a:latin typeface="Times New Roman" pitchFamily="18" charset="0"/>
                <a:cs typeface="Times New Roman" pitchFamily="18" charset="0"/>
              </a:rPr>
              <a:t>an angle of 55</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to two main </a:t>
            </a:r>
            <a:r>
              <a:rPr lang="en-US" dirty="0" smtClean="0">
                <a:latin typeface="Times New Roman" pitchFamily="18" charset="0"/>
                <a:cs typeface="Times New Roman" pitchFamily="18" charset="0"/>
              </a:rPr>
              <a:t>bronchi, </a:t>
            </a:r>
            <a:r>
              <a:rPr lang="en-US" dirty="0">
                <a:latin typeface="Times New Roman" pitchFamily="18" charset="0"/>
                <a:cs typeface="Times New Roman" pitchFamily="18" charset="0"/>
              </a:rPr>
              <a:t>right and left</a:t>
            </a:r>
          </a:p>
          <a:p>
            <a:r>
              <a:rPr lang="en-US" dirty="0">
                <a:latin typeface="Times New Roman" pitchFamily="18" charset="0"/>
                <a:cs typeface="Times New Roman" pitchFamily="18" charset="0"/>
              </a:rPr>
              <a:t>The right </a:t>
            </a:r>
            <a:r>
              <a:rPr lang="en-US" dirty="0" smtClean="0">
                <a:latin typeface="Times New Roman" pitchFamily="18" charset="0"/>
                <a:cs typeface="Times New Roman" pitchFamily="18" charset="0"/>
              </a:rPr>
              <a:t>main bronchus is </a:t>
            </a:r>
            <a:r>
              <a:rPr lang="en-US" dirty="0">
                <a:latin typeface="Times New Roman" pitchFamily="18" charset="0"/>
                <a:cs typeface="Times New Roman" pitchFamily="18" charset="0"/>
              </a:rPr>
              <a:t>wider and shorter and continues directly </a:t>
            </a:r>
            <a:r>
              <a:rPr lang="en-US" dirty="0" smtClean="0">
                <a:latin typeface="Times New Roman" pitchFamily="18" charset="0"/>
                <a:cs typeface="Times New Roman" pitchFamily="18" charset="0"/>
              </a:rPr>
              <a:t>from the </a:t>
            </a:r>
            <a:r>
              <a:rPr lang="en-US" dirty="0">
                <a:latin typeface="Times New Roman" pitchFamily="18" charset="0"/>
                <a:cs typeface="Times New Roman" pitchFamily="18" charset="0"/>
              </a:rPr>
              <a:t>trachea at an angle of 17˚</a:t>
            </a:r>
          </a:p>
          <a:p>
            <a:r>
              <a:rPr lang="en-US" dirty="0">
                <a:latin typeface="Times New Roman" pitchFamily="18" charset="0"/>
                <a:cs typeface="Times New Roman" pitchFamily="18" charset="0"/>
              </a:rPr>
              <a:t>The left </a:t>
            </a:r>
            <a:r>
              <a:rPr lang="en-US" dirty="0" smtClean="0">
                <a:latin typeface="Times New Roman" pitchFamily="18" charset="0"/>
                <a:cs typeface="Times New Roman" pitchFamily="18" charset="0"/>
              </a:rPr>
              <a:t>main bronchus diverges outwards </a:t>
            </a:r>
            <a:r>
              <a:rPr lang="en-US" dirty="0">
                <a:latin typeface="Times New Roman" pitchFamily="18" charset="0"/>
                <a:cs typeface="Times New Roman" pitchFamily="18" charset="0"/>
              </a:rPr>
              <a:t>and continues at an angle of 55˚</a:t>
            </a:r>
          </a:p>
        </p:txBody>
      </p:sp>
      <p:sp>
        <p:nvSpPr>
          <p:cNvPr id="3" name="Title 2"/>
          <p:cNvSpPr>
            <a:spLocks noGrp="1"/>
          </p:cNvSpPr>
          <p:nvPr>
            <p:ph type="title"/>
          </p:nvPr>
        </p:nvSpPr>
        <p:spPr/>
        <p:txBody>
          <a:bodyPr/>
          <a:lstStyle/>
          <a:p>
            <a:r>
              <a:rPr lang="x-none" smtClean="0">
                <a:latin typeface="Times New Roman" pitchFamily="18" charset="0"/>
                <a:cs typeface="Times New Roman" pitchFamily="18" charset="0"/>
              </a:rPr>
              <a:t>                 </a:t>
            </a:r>
            <a:r>
              <a:rPr lang="en-US" dirty="0" smtClean="0">
                <a:latin typeface="Times New Roman" pitchFamily="18" charset="0"/>
                <a:cs typeface="Times New Roman" pitchFamily="18" charset="0"/>
              </a:rPr>
              <a:t>Trachea</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b="1" dirty="0" smtClean="0">
                <a:latin typeface="Times New Roman" pitchFamily="18" charset="0"/>
                <a:cs typeface="Times New Roman" pitchFamily="18" charset="0"/>
              </a:rPr>
              <a:t>Cervical part</a:t>
            </a:r>
            <a:endParaRPr lang="en-US" b="1"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(from the </a:t>
            </a:r>
            <a:r>
              <a:rPr lang="en-US" dirty="0" smtClean="0">
                <a:latin typeface="Times New Roman" pitchFamily="18" charset="0"/>
                <a:cs typeface="Times New Roman" pitchFamily="18" charset="0"/>
              </a:rPr>
              <a:t>opening </a:t>
            </a:r>
            <a:r>
              <a:rPr lang="en-US" dirty="0">
                <a:latin typeface="Times New Roman" pitchFamily="18" charset="0"/>
                <a:cs typeface="Times New Roman" pitchFamily="18" charset="0"/>
              </a:rPr>
              <a:t>of the esophagus to the </a:t>
            </a:r>
            <a:r>
              <a:rPr lang="en-US" dirty="0" smtClean="0">
                <a:latin typeface="Times New Roman" pitchFamily="18" charset="0"/>
                <a:cs typeface="Times New Roman" pitchFamily="18" charset="0"/>
              </a:rPr>
              <a:t>upper thoracic inlet)</a:t>
            </a:r>
            <a:endParaRPr lang="en-US" dirty="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Thoracic part</a:t>
            </a:r>
            <a:endParaRPr lang="en-US" b="1"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(from the upper </a:t>
            </a:r>
            <a:r>
              <a:rPr lang="en-US" dirty="0" smtClean="0">
                <a:latin typeface="Times New Roman" pitchFamily="18" charset="0"/>
                <a:cs typeface="Times New Roman" pitchFamily="18" charset="0"/>
              </a:rPr>
              <a:t>thoracic inlet to </a:t>
            </a:r>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diaphragm</a:t>
            </a:r>
            <a:r>
              <a:rPr lang="en-US" dirty="0">
                <a:latin typeface="Times New Roman" pitchFamily="18" charset="0"/>
                <a:cs typeface="Times New Roman" pitchFamily="18" charset="0"/>
              </a:rPr>
              <a:t>)</a:t>
            </a:r>
          </a:p>
          <a:p>
            <a:pPr>
              <a:buNone/>
            </a:pPr>
            <a:r>
              <a:rPr lang="en-US" b="1" dirty="0">
                <a:latin typeface="Times New Roman" pitchFamily="18" charset="0"/>
                <a:cs typeface="Times New Roman" pitchFamily="18" charset="0"/>
              </a:rPr>
              <a:t>Abdominal part</a:t>
            </a:r>
          </a:p>
          <a:p>
            <a:pPr>
              <a:buNone/>
            </a:pPr>
            <a:r>
              <a:rPr lang="en-US" dirty="0">
                <a:latin typeface="Times New Roman" pitchFamily="18" charset="0"/>
                <a:cs typeface="Times New Roman" pitchFamily="18" charset="0"/>
              </a:rPr>
              <a:t>(from diaphragm to </a:t>
            </a:r>
            <a:r>
              <a:rPr lang="en-US" dirty="0" err="1">
                <a:latin typeface="Times New Roman" pitchFamily="18" charset="0"/>
                <a:cs typeface="Times New Roman" pitchFamily="18" charset="0"/>
              </a:rPr>
              <a:t>cardia</a:t>
            </a:r>
            <a:r>
              <a:rPr lang="en-US" dirty="0">
                <a:latin typeface="Times New Roman" pitchFamily="18" charset="0"/>
                <a:cs typeface="Times New Roman" pitchFamily="18" charset="0"/>
              </a:rPr>
              <a:t>)</a:t>
            </a:r>
            <a:endParaRPr lang="en-US" dirty="0" smtClean="0">
              <a:latin typeface="Times New Roman" pitchFamily="18" charset="0"/>
              <a:cs typeface="Times New Roman" pitchFamily="18" charset="0"/>
            </a:endParaRPr>
          </a:p>
        </p:txBody>
      </p:sp>
      <p:sp>
        <p:nvSpPr>
          <p:cNvPr id="3" name="Title 2"/>
          <p:cNvSpPr>
            <a:spLocks noGrp="1"/>
          </p:cNvSpPr>
          <p:nvPr>
            <p:ph type="title"/>
          </p:nvPr>
        </p:nvSpPr>
        <p:spPr>
          <a:xfrm>
            <a:off x="609600" y="228600"/>
            <a:ext cx="8229600" cy="1143000"/>
          </a:xfrm>
        </p:spPr>
        <p:txBody>
          <a:bodyPr/>
          <a:lstStyle/>
          <a:p>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Topography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Picture 2" descr="Ð ÐµÐ·ÑÐ»ÑÐ°Ñ ÑÐ»Ð¸ÐºÐ° Ð·Ð° oesophagus anatomy"/>
          <p:cNvPicPr>
            <a:picLocks noGrp="1" noChangeAspect="1" noChangeArrowheads="1"/>
          </p:cNvPicPr>
          <p:nvPr>
            <p:ph idx="1"/>
          </p:nvPr>
        </p:nvPicPr>
        <p:blipFill>
          <a:blip r:embed="rId2"/>
          <a:srcRect/>
          <a:stretch>
            <a:fillRect/>
          </a:stretch>
        </p:blipFill>
        <p:spPr bwMode="auto">
          <a:xfrm>
            <a:off x="1636013" y="1481138"/>
            <a:ext cx="5871973" cy="452596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Times New Roman" pitchFamily="18" charset="0"/>
                <a:cs typeface="Times New Roman" pitchFamily="18" charset="0"/>
              </a:rPr>
              <a:t>It consists of 4 layers:</a:t>
            </a:r>
          </a:p>
          <a:p>
            <a:r>
              <a:rPr lang="en-US" dirty="0" smtClean="0">
                <a:latin typeface="Times New Roman" pitchFamily="18" charset="0"/>
                <a:cs typeface="Times New Roman" pitchFamily="18" charset="0"/>
              </a:rPr>
              <a:t>Mucosa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submucosa</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muscular layer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adventitia</a:t>
            </a: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muscles of the esophagus are divided into two layers:</a:t>
            </a:r>
          </a:p>
          <a:p>
            <a:r>
              <a:rPr lang="en-US" dirty="0">
                <a:latin typeface="Times New Roman" pitchFamily="18" charset="0"/>
                <a:cs typeface="Times New Roman" pitchFamily="18" charset="0"/>
              </a:rPr>
              <a:t>Outer longitudinal and inner </a:t>
            </a:r>
            <a:r>
              <a:rPr lang="en-US" dirty="0" smtClean="0">
                <a:latin typeface="Times New Roman" pitchFamily="18" charset="0"/>
                <a:cs typeface="Times New Roman" pitchFamily="18" charset="0"/>
              </a:rPr>
              <a:t>circular</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posterior wall of the esophagus lacks a longitudinal layer, which is a predilection site for the formation of pulsating diverticula and injuries during </a:t>
            </a:r>
            <a:r>
              <a:rPr lang="en-US" dirty="0" err="1">
                <a:latin typeface="Times New Roman" pitchFamily="18" charset="0"/>
                <a:cs typeface="Times New Roman" pitchFamily="18" charset="0"/>
              </a:rPr>
              <a:t>esophagoscopy</a:t>
            </a:r>
            <a:r>
              <a:rPr lang="en-US" dirty="0">
                <a:latin typeface="Times New Roman" pitchFamily="18" charset="0"/>
                <a:cs typeface="Times New Roman" pitchFamily="18" charset="0"/>
              </a:rPr>
              <a:t>.</a:t>
            </a:r>
          </a:p>
        </p:txBody>
      </p:sp>
      <p:sp>
        <p:nvSpPr>
          <p:cNvPr id="3" name="Title 2"/>
          <p:cNvSpPr>
            <a:spLocks noGrp="1"/>
          </p:cNvSpPr>
          <p:nvPr>
            <p:ph type="title"/>
          </p:nvPr>
        </p:nvSpPr>
        <p:spPr>
          <a:xfrm>
            <a:off x="457200" y="304800"/>
            <a:ext cx="8229600" cy="1143000"/>
          </a:xfrm>
        </p:spPr>
        <p:txBody>
          <a:bodyPr/>
          <a:lstStyle/>
          <a:p>
            <a:r>
              <a:rPr lang="en-US" dirty="0" smtClean="0">
                <a:latin typeface="Times New Roman" pitchFamily="18" charset="0"/>
                <a:cs typeface="Times New Roman" pitchFamily="18" charset="0"/>
              </a:rPr>
              <a:t>Walls of the esophagus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latin typeface="Times New Roman" pitchFamily="18" charset="0"/>
                <a:cs typeface="Times New Roman" pitchFamily="18" charset="0"/>
              </a:rPr>
              <a:t>Vagus</a:t>
            </a:r>
            <a:r>
              <a:rPr lang="en-US" dirty="0" smtClean="0">
                <a:latin typeface="Times New Roman" pitchFamily="18" charset="0"/>
                <a:cs typeface="Times New Roman" pitchFamily="18" charset="0"/>
              </a:rPr>
              <a:t> nerve and sympathetic </a:t>
            </a:r>
            <a:r>
              <a:rPr lang="en-US" dirty="0" err="1" smtClean="0">
                <a:latin typeface="Times New Roman" pitchFamily="18" charset="0"/>
                <a:cs typeface="Times New Roman" pitchFamily="18" charset="0"/>
              </a:rPr>
              <a:t>trunc</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Functions</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1. Transport of food from the pharynx to the stomach</a:t>
            </a:r>
          </a:p>
          <a:p>
            <a:r>
              <a:rPr lang="en-US" dirty="0">
                <a:latin typeface="Times New Roman" pitchFamily="18" charset="0"/>
                <a:cs typeface="Times New Roman" pitchFamily="18" charset="0"/>
              </a:rPr>
              <a:t>2. Participation in the act of vomiting, belching and formation of the esophageal voice and speech in patients </a:t>
            </a:r>
            <a:r>
              <a:rPr lang="en-US" dirty="0" smtClean="0">
                <a:latin typeface="Times New Roman" pitchFamily="18" charset="0"/>
                <a:cs typeface="Times New Roman" pitchFamily="18" charset="0"/>
              </a:rPr>
              <a:t>after </a:t>
            </a:r>
            <a:r>
              <a:rPr lang="en-US" dirty="0" err="1" smtClean="0">
                <a:latin typeface="Times New Roman" pitchFamily="18" charset="0"/>
                <a:cs typeface="Times New Roman" pitchFamily="18" charset="0"/>
              </a:rPr>
              <a:t>laryngectomy</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Innervation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In the domain of thoracic </a:t>
            </a:r>
            <a:r>
              <a:rPr lang="en-US" dirty="0" smtClean="0">
                <a:latin typeface="Times New Roman" pitchFamily="18" charset="0"/>
                <a:cs typeface="Times New Roman" pitchFamily="18" charset="0"/>
              </a:rPr>
              <a:t>surgeons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It is important for the </a:t>
            </a:r>
            <a:r>
              <a:rPr lang="en-US" dirty="0" err="1">
                <a:latin typeface="Times New Roman" pitchFamily="18" charset="0"/>
                <a:cs typeface="Times New Roman" pitchFamily="18" charset="0"/>
              </a:rPr>
              <a:t>otorhinolaryngologist</a:t>
            </a:r>
            <a:r>
              <a:rPr lang="en-US" dirty="0">
                <a:latin typeface="Times New Roman" pitchFamily="18" charset="0"/>
                <a:cs typeface="Times New Roman" pitchFamily="18" charset="0"/>
              </a:rPr>
              <a:t> to recognize </a:t>
            </a:r>
            <a:r>
              <a:rPr lang="en-US" dirty="0" smtClean="0">
                <a:latin typeface="Times New Roman" pitchFamily="18" charset="0"/>
                <a:cs typeface="Times New Roman" pitchFamily="18" charset="0"/>
              </a:rPr>
              <a:t>congenital </a:t>
            </a:r>
            <a:r>
              <a:rPr lang="en-US" dirty="0">
                <a:latin typeface="Times New Roman" pitchFamily="18" charset="0"/>
                <a:cs typeface="Times New Roman" pitchFamily="18" charset="0"/>
              </a:rPr>
              <a:t>anomalies of the </a:t>
            </a:r>
            <a:r>
              <a:rPr lang="en-US" dirty="0" smtClean="0">
                <a:latin typeface="Times New Roman" pitchFamily="18" charset="0"/>
                <a:cs typeface="Times New Roman" pitchFamily="18" charset="0"/>
              </a:rPr>
              <a:t>esophagus because </a:t>
            </a:r>
            <a:r>
              <a:rPr lang="en-US" dirty="0">
                <a:latin typeface="Times New Roman" pitchFamily="18" charset="0"/>
                <a:cs typeface="Times New Roman" pitchFamily="18" charset="0"/>
              </a:rPr>
              <a:t>of problems in differential diagnosis and </a:t>
            </a:r>
            <a:r>
              <a:rPr lang="en-US" dirty="0" smtClean="0">
                <a:latin typeface="Times New Roman" pitchFamily="18" charset="0"/>
                <a:cs typeface="Times New Roman" pitchFamily="18" charset="0"/>
              </a:rPr>
              <a:t>therapy, especially </a:t>
            </a:r>
            <a:r>
              <a:rPr lang="en-US" dirty="0">
                <a:latin typeface="Times New Roman" pitchFamily="18" charset="0"/>
                <a:cs typeface="Times New Roman" pitchFamily="18" charset="0"/>
              </a:rPr>
              <a:t>foreign </a:t>
            </a:r>
            <a:r>
              <a:rPr lang="en-US" dirty="0" smtClean="0">
                <a:latin typeface="Times New Roman" pitchFamily="18" charset="0"/>
                <a:cs typeface="Times New Roman" pitchFamily="18" charset="0"/>
              </a:rPr>
              <a:t>bodies</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US" dirty="0">
                <a:latin typeface="Times New Roman" pitchFamily="18" charset="0"/>
                <a:cs typeface="Times New Roman" pitchFamily="18" charset="0"/>
              </a:rPr>
              <a:t>Congenital anomalies of the esophagus</a:t>
            </a:r>
          </a:p>
        </p:txBody>
      </p:sp>
    </p:spTree>
    <p:extLst>
      <p:ext uri="{BB962C8B-B14F-4D97-AF65-F5344CB8AC3E}">
        <p14:creationId xmlns:p14="http://schemas.microsoft.com/office/powerpoint/2010/main" val="2045434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05800" cy="4843272"/>
          </a:xfrm>
        </p:spPr>
        <p:txBody>
          <a:bodyPr>
            <a:normAutofit fontScale="85000" lnSpcReduction="10000"/>
          </a:bodyPr>
          <a:lstStyle/>
          <a:p>
            <a:r>
              <a:rPr lang="en-US" dirty="0" smtClean="0">
                <a:latin typeface="Times New Roman" pitchFamily="18" charset="0"/>
                <a:cs typeface="Times New Roman" pitchFamily="18" charset="0"/>
              </a:rPr>
              <a:t>Connection between </a:t>
            </a:r>
            <a:r>
              <a:rPr lang="en-US" dirty="0">
                <a:latin typeface="Times New Roman" pitchFamily="18" charset="0"/>
                <a:cs typeface="Times New Roman" pitchFamily="18" charset="0"/>
              </a:rPr>
              <a:t>the esophagus and trachea</a:t>
            </a:r>
          </a:p>
          <a:p>
            <a:r>
              <a:rPr lang="en-US" dirty="0">
                <a:latin typeface="Times New Roman" pitchFamily="18" charset="0"/>
                <a:cs typeface="Times New Roman" pitchFamily="18" charset="0"/>
              </a:rPr>
              <a:t>They are manifested during the first breastfeeding of the newborn with a dramatic clinical picture, followed by cyanosis, </a:t>
            </a:r>
            <a:r>
              <a:rPr lang="en-US" dirty="0" smtClean="0">
                <a:latin typeface="Times New Roman" pitchFamily="18" charset="0"/>
                <a:cs typeface="Times New Roman" pitchFamily="18" charset="0"/>
              </a:rPr>
              <a:t>cough</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Etiology - </a:t>
            </a:r>
            <a:r>
              <a:rPr lang="en-US" dirty="0">
                <a:latin typeface="Times New Roman" pitchFamily="18" charset="0"/>
                <a:cs typeface="Times New Roman" pitchFamily="18" charset="0"/>
              </a:rPr>
              <a:t>incomplete separation of the trachea from the esophagus during organogenesis</a:t>
            </a:r>
          </a:p>
          <a:p>
            <a:r>
              <a:rPr lang="en-US" dirty="0" smtClean="0">
                <a:latin typeface="Times New Roman" pitchFamily="18" charset="0"/>
                <a:cs typeface="Times New Roman" pitchFamily="18" charset="0"/>
              </a:rPr>
              <a:t>In the first type (87</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of newborns </a:t>
            </a:r>
            <a:r>
              <a:rPr lang="en-US" dirty="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upper portion of </a:t>
            </a:r>
            <a:r>
              <a:rPr lang="en-US" dirty="0" smtClean="0">
                <a:latin typeface="Times New Roman" pitchFamily="18" charset="0"/>
                <a:cs typeface="Times New Roman" pitchFamily="18" charset="0"/>
              </a:rPr>
              <a:t>esophagus </a:t>
            </a:r>
            <a:r>
              <a:rPr lang="en-US" dirty="0">
                <a:latin typeface="Times New Roman" pitchFamily="18" charset="0"/>
                <a:cs typeface="Times New Roman" pitchFamily="18" charset="0"/>
              </a:rPr>
              <a:t>ends in a blind </a:t>
            </a:r>
            <a:r>
              <a:rPr lang="en-US" dirty="0" smtClean="0">
                <a:latin typeface="Times New Roman" pitchFamily="18" charset="0"/>
                <a:cs typeface="Times New Roman" pitchFamily="18" charset="0"/>
              </a:rPr>
              <a:t>pouch </a:t>
            </a:r>
            <a:r>
              <a:rPr lang="en-US" dirty="0">
                <a:latin typeface="Times New Roman" pitchFamily="18" charset="0"/>
                <a:cs typeface="Times New Roman" pitchFamily="18" charset="0"/>
              </a:rPr>
              <a:t>1 cm above the carina</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and the lower portion is connected to </a:t>
            </a:r>
            <a:r>
              <a:rPr lang="en-US" dirty="0" smtClean="0">
                <a:latin typeface="Times New Roman" pitchFamily="18" charset="0"/>
                <a:cs typeface="Times New Roman" pitchFamily="18" charset="0"/>
              </a:rPr>
              <a:t>the trachea </a:t>
            </a:r>
            <a:r>
              <a:rPr lang="en-US" dirty="0">
                <a:latin typeface="Times New Roman" pitchFamily="18" charset="0"/>
                <a:cs typeface="Times New Roman" pitchFamily="18" charset="0"/>
              </a:rPr>
              <a:t>by a </a:t>
            </a:r>
            <a:r>
              <a:rPr lang="en-US" dirty="0" err="1">
                <a:latin typeface="Times New Roman" pitchFamily="18" charset="0"/>
                <a:cs typeface="Times New Roman" pitchFamily="18" charset="0"/>
              </a:rPr>
              <a:t>tracheoesophageal</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fistula</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In the second type, the upper part of the esophagus </a:t>
            </a:r>
            <a:r>
              <a:rPr lang="en-US" dirty="0" smtClean="0">
                <a:latin typeface="Times New Roman" pitchFamily="18" charset="0"/>
                <a:cs typeface="Times New Roman" pitchFamily="18" charset="0"/>
              </a:rPr>
              <a:t>connects with </a:t>
            </a:r>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trachea</a:t>
            </a:r>
          </a:p>
          <a:p>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the third </a:t>
            </a:r>
            <a:r>
              <a:rPr lang="en-US" dirty="0" smtClean="0">
                <a:latin typeface="Times New Roman" pitchFamily="18" charset="0"/>
                <a:cs typeface="Times New Roman" pitchFamily="18" charset="0"/>
              </a:rPr>
              <a:t>type, </a:t>
            </a:r>
            <a:r>
              <a:rPr lang="en-US" dirty="0">
                <a:latin typeface="Times New Roman" pitchFamily="18" charset="0"/>
                <a:cs typeface="Times New Roman" pitchFamily="18" charset="0"/>
              </a:rPr>
              <a:t>both parts of the esophagus are separated, but individually </a:t>
            </a:r>
            <a:r>
              <a:rPr lang="en-US" dirty="0" smtClean="0">
                <a:latin typeface="Times New Roman" pitchFamily="18" charset="0"/>
                <a:cs typeface="Times New Roman" pitchFamily="18" charset="0"/>
              </a:rPr>
              <a:t>connect with </a:t>
            </a:r>
            <a:r>
              <a:rPr lang="en-US" dirty="0">
                <a:latin typeface="Times New Roman" pitchFamily="18" charset="0"/>
                <a:cs typeface="Times New Roman" pitchFamily="18" charset="0"/>
              </a:rPr>
              <a:t>the trachea</a:t>
            </a:r>
          </a:p>
          <a:p>
            <a:r>
              <a:rPr lang="en-US" dirty="0">
                <a:latin typeface="Times New Roman" pitchFamily="18" charset="0"/>
                <a:cs typeface="Times New Roman" pitchFamily="18" charset="0"/>
              </a:rPr>
              <a:t>In the </a:t>
            </a:r>
            <a:r>
              <a:rPr lang="en-US" dirty="0" smtClean="0">
                <a:latin typeface="Times New Roman" pitchFamily="18" charset="0"/>
                <a:cs typeface="Times New Roman" pitchFamily="18" charset="0"/>
              </a:rPr>
              <a:t>fourth type, </a:t>
            </a:r>
            <a:r>
              <a:rPr lang="en-US" dirty="0">
                <a:latin typeface="Times New Roman" pitchFamily="18" charset="0"/>
                <a:cs typeface="Times New Roman" pitchFamily="18" charset="0"/>
              </a:rPr>
              <a:t>the entire esophagus is normally formed only in one part it </a:t>
            </a:r>
            <a:r>
              <a:rPr lang="en-US" dirty="0" smtClean="0">
                <a:latin typeface="Times New Roman" pitchFamily="18" charset="0"/>
                <a:cs typeface="Times New Roman" pitchFamily="18" charset="0"/>
              </a:rPr>
              <a:t>is connected with </a:t>
            </a:r>
            <a:r>
              <a:rPr lang="en-US" dirty="0">
                <a:latin typeface="Times New Roman" pitchFamily="18" charset="0"/>
                <a:cs typeface="Times New Roman" pitchFamily="18" charset="0"/>
              </a:rPr>
              <a:t>the trachea</a:t>
            </a:r>
          </a:p>
        </p:txBody>
      </p:sp>
      <p:sp>
        <p:nvSpPr>
          <p:cNvPr id="3" name="Title 2"/>
          <p:cNvSpPr>
            <a:spLocks noGrp="1"/>
          </p:cNvSpPr>
          <p:nvPr>
            <p:ph type="title"/>
          </p:nvPr>
        </p:nvSpPr>
        <p:spPr/>
        <p:txBody>
          <a:bodyPr>
            <a:normAutofit fontScale="90000"/>
          </a:bodyPr>
          <a:lstStyle/>
          <a:p>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err="1">
                <a:latin typeface="Times New Roman" pitchFamily="18" charset="0"/>
                <a:cs typeface="Times New Roman" pitchFamily="18" charset="0"/>
              </a:rPr>
              <a:t>Tracheoesophageal</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fistula</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97039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a:latin typeface="Times New Roman" pitchFamily="18" charset="0"/>
                <a:cs typeface="Times New Roman" pitchFamily="18" charset="0"/>
              </a:rPr>
              <a:t>Hypersalivation</a:t>
            </a:r>
            <a:r>
              <a:rPr lang="en-US" dirty="0">
                <a:latin typeface="Times New Roman" pitchFamily="18" charset="0"/>
                <a:cs typeface="Times New Roman" pitchFamily="18" charset="0"/>
              </a:rPr>
              <a:t>, cough, suffocation, cyanosis during breastfeeding.</a:t>
            </a:r>
          </a:p>
          <a:p>
            <a:r>
              <a:rPr lang="en-US" dirty="0">
                <a:latin typeface="Times New Roman" pitchFamily="18" charset="0"/>
                <a:cs typeface="Times New Roman" pitchFamily="18" charset="0"/>
              </a:rPr>
              <a:t>Native and contrast radiography</a:t>
            </a:r>
          </a:p>
          <a:p>
            <a:r>
              <a:rPr lang="en-US" dirty="0">
                <a:latin typeface="Times New Roman" pitchFamily="18" charset="0"/>
                <a:cs typeface="Times New Roman" pitchFamily="18" charset="0"/>
              </a:rPr>
              <a:t>Differential diagnosis: swallowing disorder with aspiration in unilateral or bilateral paralysis of the vocal </a:t>
            </a:r>
            <a:r>
              <a:rPr lang="en-US" dirty="0" smtClean="0">
                <a:latin typeface="Times New Roman" pitchFamily="18" charset="0"/>
                <a:cs typeface="Times New Roman" pitchFamily="18" charset="0"/>
              </a:rPr>
              <a:t>folds, </a:t>
            </a:r>
            <a:r>
              <a:rPr lang="en-US" dirty="0" err="1" smtClean="0">
                <a:latin typeface="Times New Roman" pitchFamily="18" charset="0"/>
                <a:cs typeface="Times New Roman" pitchFamily="18" charset="0"/>
              </a:rPr>
              <a:t>vagus</a:t>
            </a:r>
            <a:r>
              <a:rPr lang="en-US" dirty="0" smtClean="0">
                <a:latin typeface="Times New Roman" pitchFamily="18" charset="0"/>
                <a:cs typeface="Times New Roman" pitchFamily="18" charset="0"/>
              </a:rPr>
              <a:t> nerve </a:t>
            </a:r>
            <a:r>
              <a:rPr lang="en-US" dirty="0">
                <a:latin typeface="Times New Roman" pitchFamily="18" charset="0"/>
                <a:cs typeface="Times New Roman" pitchFamily="18" charset="0"/>
              </a:rPr>
              <a:t>lesions with sensory </a:t>
            </a:r>
            <a:r>
              <a:rPr lang="en-US" dirty="0" smtClean="0">
                <a:latin typeface="Times New Roman" pitchFamily="18" charset="0"/>
                <a:cs typeface="Times New Roman" pitchFamily="18" charset="0"/>
              </a:rPr>
              <a:t>disorder, </a:t>
            </a:r>
            <a:r>
              <a:rPr lang="en-US" dirty="0">
                <a:latin typeface="Times New Roman" pitchFamily="18" charset="0"/>
                <a:cs typeface="Times New Roman" pitchFamily="18" charset="0"/>
              </a:rPr>
              <a:t>foreign bodies, tumors, other congenital anomalies of the esophagus and trachea</a:t>
            </a:r>
          </a:p>
        </p:txBody>
      </p:sp>
      <p:sp>
        <p:nvSpPr>
          <p:cNvPr id="3" name="Title 2"/>
          <p:cNvSpPr>
            <a:spLocks noGrp="1"/>
          </p:cNvSpPr>
          <p:nvPr>
            <p:ph type="title"/>
          </p:nvPr>
        </p:nvSpPr>
        <p:spPr>
          <a:xfrm>
            <a:off x="457200" y="304800"/>
            <a:ext cx="8229600" cy="1143000"/>
          </a:xfrm>
        </p:spPr>
        <p:txBody>
          <a:bodyPr/>
          <a:lstStyle/>
          <a:p>
            <a:r>
              <a:rPr lang="en-US" dirty="0" smtClean="0">
                <a:latin typeface="Times New Roman" pitchFamily="18" charset="0"/>
                <a:cs typeface="Times New Roman" pitchFamily="18" charset="0"/>
              </a:rPr>
              <a:t>Clinical 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45733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pic>
        <p:nvPicPr>
          <p:cNvPr id="32770" name="Picture 2" descr="Ð ÐµÐ·ÑÐ»ÑÐ°Ñ ÑÐ»Ð¸ÐºÐ° Ð·Ð° traheoezofagusne fistule"/>
          <p:cNvPicPr>
            <a:picLocks noChangeAspect="1" noChangeArrowheads="1"/>
          </p:cNvPicPr>
          <p:nvPr/>
        </p:nvPicPr>
        <p:blipFill>
          <a:blip r:embed="rId2"/>
          <a:srcRect/>
          <a:stretch>
            <a:fillRect/>
          </a:stretch>
        </p:blipFill>
        <p:spPr bwMode="auto">
          <a:xfrm>
            <a:off x="1524000" y="838200"/>
            <a:ext cx="5334000" cy="4552951"/>
          </a:xfrm>
          <a:prstGeom prst="rect">
            <a:avLst/>
          </a:prstGeom>
          <a:noFill/>
        </p:spPr>
      </p:pic>
    </p:spTree>
    <p:extLst>
      <p:ext uri="{BB962C8B-B14F-4D97-AF65-F5344CB8AC3E}">
        <p14:creationId xmlns:p14="http://schemas.microsoft.com/office/powerpoint/2010/main" val="2624644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latin typeface="Times New Roman" pitchFamily="18" charset="0"/>
                <a:cs typeface="Times New Roman" pitchFamily="18" charset="0"/>
              </a:rPr>
              <a:t>Surgical, complementary therapy is endoscopic dilation</a:t>
            </a:r>
          </a:p>
          <a:p>
            <a:r>
              <a:rPr lang="en-US" dirty="0">
                <a:latin typeface="Times New Roman" pitchFamily="18" charset="0"/>
                <a:cs typeface="Times New Roman" pitchFamily="18" charset="0"/>
              </a:rPr>
              <a:t>Complete lack of esophagus, rarely occurs and therefore has no clinical </a:t>
            </a:r>
            <a:r>
              <a:rPr lang="en-US" dirty="0" smtClean="0">
                <a:latin typeface="Times New Roman" pitchFamily="18" charset="0"/>
                <a:cs typeface="Times New Roman" pitchFamily="18" charset="0"/>
              </a:rPr>
              <a:t>significance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Esophageal </a:t>
            </a:r>
            <a:r>
              <a:rPr lang="en-US" dirty="0" smtClean="0">
                <a:latin typeface="Times New Roman" pitchFamily="18" charset="0"/>
                <a:cs typeface="Times New Roman" pitchFamily="18" charset="0"/>
              </a:rPr>
              <a:t>stenosis: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At the junction of the middle and lower third of the esophagus</a:t>
            </a:r>
          </a:p>
          <a:p>
            <a:r>
              <a:rPr lang="en-US" dirty="0">
                <a:latin typeface="Times New Roman" pitchFamily="18" charset="0"/>
                <a:cs typeface="Times New Roman" pitchFamily="18" charset="0"/>
              </a:rPr>
              <a:t>When the child starts to take solid food, around 6 months, regurgitation, cough</a:t>
            </a:r>
          </a:p>
          <a:p>
            <a:r>
              <a:rPr lang="en-US" dirty="0" smtClean="0">
                <a:latin typeface="Times New Roman" pitchFamily="18" charset="0"/>
                <a:cs typeface="Times New Roman" pitchFamily="18" charset="0"/>
              </a:rPr>
              <a:t>Diagnosis: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Anamnesis, contrast radiography of the esophagus, </a:t>
            </a:r>
            <a:r>
              <a:rPr lang="en-US" dirty="0" err="1">
                <a:latin typeface="Times New Roman" pitchFamily="18" charset="0"/>
                <a:cs typeface="Times New Roman" pitchFamily="18" charset="0"/>
              </a:rPr>
              <a:t>esophagoscopy</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Therapy:</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Surgical or endoscopic dilatation of the esophagus</a:t>
            </a:r>
          </a:p>
          <a:p>
            <a:r>
              <a:rPr lang="en-US" dirty="0">
                <a:latin typeface="Times New Roman" pitchFamily="18" charset="0"/>
                <a:cs typeface="Times New Roman" pitchFamily="18" charset="0"/>
              </a:rPr>
              <a:t>Double esophagus, </a:t>
            </a:r>
            <a:r>
              <a:rPr lang="en-US" dirty="0" err="1">
                <a:latin typeface="Times New Roman" pitchFamily="18" charset="0"/>
                <a:cs typeface="Times New Roman" pitchFamily="18" charset="0"/>
              </a:rPr>
              <a:t>brachioesophagus</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achalasia are rare</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Therapy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434100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r-Latn-RS">
                <a:latin typeface="Times New Roman" pitchFamily="18" charset="0"/>
                <a:cs typeface="Times New Roman" pitchFamily="18" charset="0"/>
              </a:rPr>
              <a:t>Esophageal injuries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79287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latin typeface="Times New Roman" pitchFamily="18" charset="0"/>
                <a:cs typeface="Times New Roman" pitchFamily="18" charset="0"/>
              </a:rPr>
              <a:t>Carina </a:t>
            </a:r>
            <a:r>
              <a:rPr lang="en-US" dirty="0">
                <a:latin typeface="Times New Roman" pitchFamily="18" charset="0"/>
                <a:cs typeface="Times New Roman" pitchFamily="18" charset="0"/>
              </a:rPr>
              <a:t>of the trachea</a:t>
            </a:r>
          </a:p>
          <a:p>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s </a:t>
            </a:r>
            <a:r>
              <a:rPr lang="en-US" dirty="0">
                <a:latin typeface="Times New Roman" pitchFamily="18" charset="0"/>
                <a:cs typeface="Times New Roman" pitchFamily="18" charset="0"/>
              </a:rPr>
              <a:t>in the form of a </a:t>
            </a:r>
            <a:r>
              <a:rPr lang="en-US" dirty="0" err="1">
                <a:latin typeface="Times New Roman" pitchFamily="18" charset="0"/>
                <a:cs typeface="Times New Roman" pitchFamily="18" charset="0"/>
              </a:rPr>
              <a:t>sagittally</a:t>
            </a:r>
            <a:r>
              <a:rPr lang="en-US" dirty="0">
                <a:latin typeface="Times New Roman" pitchFamily="18" charset="0"/>
                <a:cs typeface="Times New Roman" pitchFamily="18" charset="0"/>
              </a:rPr>
              <a:t> positioned ridge</a:t>
            </a:r>
          </a:p>
          <a:p>
            <a:r>
              <a:rPr lang="en-US" dirty="0">
                <a:latin typeface="Times New Roman" pitchFamily="18" charset="0"/>
                <a:cs typeface="Times New Roman" pitchFamily="18" charset="0"/>
              </a:rPr>
              <a:t>The right </a:t>
            </a:r>
            <a:r>
              <a:rPr lang="en-US" dirty="0" smtClean="0">
                <a:latin typeface="Times New Roman" pitchFamily="18" charset="0"/>
                <a:cs typeface="Times New Roman" pitchFamily="18" charset="0"/>
              </a:rPr>
              <a:t>main bronchus splits </a:t>
            </a:r>
            <a:r>
              <a:rPr lang="en-US" dirty="0">
                <a:latin typeface="Times New Roman" pitchFamily="18" charset="0"/>
                <a:cs typeface="Times New Roman" pitchFamily="18" charset="0"/>
              </a:rPr>
              <a:t>into three, and the left into two </a:t>
            </a:r>
            <a:r>
              <a:rPr lang="en-US" dirty="0" smtClean="0">
                <a:latin typeface="Times New Roman" pitchFamily="18" charset="0"/>
                <a:cs typeface="Times New Roman" pitchFamily="18" charset="0"/>
              </a:rPr>
              <a:t>lobar bronchi. They are </a:t>
            </a:r>
            <a:r>
              <a:rPr lang="en-US" dirty="0">
                <a:latin typeface="Times New Roman" pitchFamily="18" charset="0"/>
                <a:cs typeface="Times New Roman" pitchFamily="18" charset="0"/>
              </a:rPr>
              <a:t>further divided </a:t>
            </a:r>
            <a:r>
              <a:rPr lang="en-US" dirty="0" smtClean="0">
                <a:latin typeface="Times New Roman" pitchFamily="18" charset="0"/>
                <a:cs typeface="Times New Roman" pitchFamily="18" charset="0"/>
              </a:rPr>
              <a:t>into bronchiole</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length of the trachea in adults is 10-13 cm, in newborns about 5-5 </a:t>
            </a:r>
            <a:r>
              <a:rPr lang="en-US" dirty="0" smtClean="0">
                <a:latin typeface="Times New Roman" pitchFamily="18" charset="0"/>
                <a:cs typeface="Times New Roman" pitchFamily="18" charset="0"/>
              </a:rPr>
              <a:t>cm</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width is greater in the transverse than in the sagittal </a:t>
            </a:r>
            <a:r>
              <a:rPr lang="en-US" dirty="0" smtClean="0">
                <a:latin typeface="Times New Roman" pitchFamily="18" charset="0"/>
                <a:cs typeface="Times New Roman" pitchFamily="18" charset="0"/>
              </a:rPr>
              <a:t>plane and </a:t>
            </a:r>
            <a:r>
              <a:rPr lang="en-US" dirty="0">
                <a:latin typeface="Times New Roman" pitchFamily="18" charset="0"/>
                <a:cs typeface="Times New Roman" pitchFamily="18" charset="0"/>
              </a:rPr>
              <a:t>is about 2 cm, and in a newborn 5 mm, and in a ten-year-old child 1 cm</a:t>
            </a:r>
          </a:p>
        </p:txBody>
      </p:sp>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Trachea</a:t>
            </a:r>
            <a:endParaRPr lang="en-US"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Isolated and combined</a:t>
            </a:r>
          </a:p>
          <a:p>
            <a:r>
              <a:rPr lang="en-US" dirty="0">
                <a:latin typeface="Times New Roman" pitchFamily="18" charset="0"/>
                <a:cs typeface="Times New Roman" pitchFamily="18" charset="0"/>
              </a:rPr>
              <a:t>According to the cause:</a:t>
            </a:r>
          </a:p>
          <a:p>
            <a:r>
              <a:rPr lang="en-US" dirty="0">
                <a:latin typeface="Times New Roman" pitchFamily="18" charset="0"/>
                <a:cs typeface="Times New Roman" pitchFamily="18" charset="0"/>
              </a:rPr>
              <a:t>Injuries during endoscopic procedures</a:t>
            </a:r>
          </a:p>
          <a:p>
            <a:r>
              <a:rPr lang="en-US" dirty="0" smtClean="0">
                <a:latin typeface="Times New Roman" pitchFamily="18" charset="0"/>
                <a:cs typeface="Times New Roman" pitchFamily="18" charset="0"/>
              </a:rPr>
              <a:t>Injuries combined with neck </a:t>
            </a:r>
            <a:r>
              <a:rPr lang="en-US" dirty="0">
                <a:latin typeface="Times New Roman" pitchFamily="18" charset="0"/>
                <a:cs typeface="Times New Roman" pitchFamily="18" charset="0"/>
              </a:rPr>
              <a:t>and chest injuries</a:t>
            </a:r>
          </a:p>
          <a:p>
            <a:r>
              <a:rPr lang="en-US" dirty="0">
                <a:latin typeface="Times New Roman" pitchFamily="18" charset="0"/>
                <a:cs typeface="Times New Roman" pitchFamily="18" charset="0"/>
              </a:rPr>
              <a:t>Injuries during neck and chest surgery and corrosive injuries</a:t>
            </a:r>
            <a:endParaRPr lang="en-US" dirty="0"/>
          </a:p>
        </p:txBody>
      </p:sp>
      <p:sp>
        <p:nvSpPr>
          <p:cNvPr id="3" name="Title 2"/>
          <p:cNvSpPr>
            <a:spLocks noGrp="1"/>
          </p:cNvSpPr>
          <p:nvPr>
            <p:ph type="title"/>
          </p:nvPr>
        </p:nvSpPr>
        <p:spPr/>
        <p:txBody>
          <a:bodyPr/>
          <a:lstStyle/>
          <a:p>
            <a:r>
              <a:rPr lang="en-US" dirty="0">
                <a:latin typeface="Times New Roman" pitchFamily="18" charset="0"/>
                <a:cs typeface="Times New Roman" pitchFamily="18" charset="0"/>
              </a:rPr>
              <a:t>Esophageal injuries</a:t>
            </a:r>
          </a:p>
        </p:txBody>
      </p:sp>
    </p:spTree>
    <p:extLst>
      <p:ext uri="{BB962C8B-B14F-4D97-AF65-F5344CB8AC3E}">
        <p14:creationId xmlns:p14="http://schemas.microsoft.com/office/powerpoint/2010/main" val="484076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latin typeface="Times New Roman" pitchFamily="18" charset="0"/>
                <a:cs typeface="Times New Roman" pitchFamily="18" charset="0"/>
              </a:rPr>
              <a:t>Rigid or flexible endoscopy of the esophagus for the purpose of diagnosis or extraction of a foreign body, </a:t>
            </a:r>
            <a:r>
              <a:rPr lang="en-US" dirty="0" err="1" smtClean="0">
                <a:latin typeface="Times New Roman" pitchFamily="18" charset="0"/>
                <a:cs typeface="Times New Roman" pitchFamily="18" charset="0"/>
              </a:rPr>
              <a:t>bougie</a:t>
            </a:r>
            <a:r>
              <a:rPr lang="en-US" dirty="0" smtClean="0">
                <a:latin typeface="Times New Roman" pitchFamily="18" charset="0"/>
                <a:cs typeface="Times New Roman" pitchFamily="18" charset="0"/>
              </a:rPr>
              <a:t> dilatation</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Etiology and pathogenesis</a:t>
            </a:r>
          </a:p>
          <a:p>
            <a:r>
              <a:rPr lang="en-US" dirty="0">
                <a:latin typeface="Times New Roman" pitchFamily="18" charset="0"/>
                <a:cs typeface="Times New Roman" pitchFamily="18" charset="0"/>
              </a:rPr>
              <a:t>Anatomical malformations of the spine (</a:t>
            </a:r>
            <a:r>
              <a:rPr lang="en-US" dirty="0" err="1">
                <a:latin typeface="Times New Roman" pitchFamily="18" charset="0"/>
                <a:cs typeface="Times New Roman" pitchFamily="18" charset="0"/>
              </a:rPr>
              <a:t>lordosis</a:t>
            </a:r>
            <a:r>
              <a:rPr lang="en-US" dirty="0">
                <a:latin typeface="Times New Roman" pitchFamily="18" charset="0"/>
                <a:cs typeface="Times New Roman" pitchFamily="18" charset="0"/>
              </a:rPr>
              <a:t>) or esophagus (diverticula, stenosis)</a:t>
            </a:r>
          </a:p>
          <a:p>
            <a:r>
              <a:rPr lang="en-US" dirty="0">
                <a:latin typeface="Times New Roman" pitchFamily="18" charset="0"/>
                <a:cs typeface="Times New Roman" pitchFamily="18" charset="0"/>
              </a:rPr>
              <a:t>Perforation of the </a:t>
            </a:r>
            <a:r>
              <a:rPr lang="en-US" dirty="0" smtClean="0">
                <a:latin typeface="Times New Roman" pitchFamily="18" charset="0"/>
                <a:cs typeface="Times New Roman" pitchFamily="18" charset="0"/>
              </a:rPr>
              <a:t>esophagus, spread of </a:t>
            </a:r>
            <a:r>
              <a:rPr lang="en-US" dirty="0">
                <a:latin typeface="Times New Roman" pitchFamily="18" charset="0"/>
                <a:cs typeface="Times New Roman" pitchFamily="18" charset="0"/>
              </a:rPr>
              <a:t>the infection into the mediastinum and a septic condition</a:t>
            </a:r>
          </a:p>
          <a:p>
            <a:r>
              <a:rPr lang="en-US" dirty="0">
                <a:latin typeface="Times New Roman" pitchFamily="18" charset="0"/>
                <a:cs typeface="Times New Roman" pitchFamily="18" charset="0"/>
              </a:rPr>
              <a:t>The most common site of perforation is the cervical, then the thoracic, then the abdominal part of the esophagus</a:t>
            </a:r>
          </a:p>
        </p:txBody>
      </p:sp>
      <p:sp>
        <p:nvSpPr>
          <p:cNvPr id="3" name="Title 2"/>
          <p:cNvSpPr>
            <a:spLocks noGrp="1"/>
          </p:cNvSpPr>
          <p:nvPr>
            <p:ph type="title"/>
          </p:nvPr>
        </p:nvSpPr>
        <p:spPr/>
        <p:txBody>
          <a:bodyPr>
            <a:normAutofit fontScale="90000"/>
          </a:bodyPr>
          <a:lstStyle/>
          <a:p>
            <a:r>
              <a:rPr lang="en-US" dirty="0">
                <a:latin typeface="Times New Roman" pitchFamily="18" charset="0"/>
                <a:cs typeface="Times New Roman" pitchFamily="18" charset="0"/>
              </a:rPr>
              <a:t>Injuries during endoscopic procedures</a:t>
            </a:r>
          </a:p>
        </p:txBody>
      </p:sp>
    </p:spTree>
    <p:extLst>
      <p:ext uri="{BB962C8B-B14F-4D97-AF65-F5344CB8AC3E}">
        <p14:creationId xmlns:p14="http://schemas.microsoft.com/office/powerpoint/2010/main" val="276491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Pain (localization of pain depends on the site of perforation)</a:t>
            </a:r>
          </a:p>
          <a:p>
            <a:r>
              <a:rPr lang="en-US" dirty="0">
                <a:latin typeface="Times New Roman" pitchFamily="18" charset="0"/>
                <a:cs typeface="Times New Roman" pitchFamily="18" charset="0"/>
              </a:rPr>
              <a:t>Difficulty </a:t>
            </a:r>
            <a:r>
              <a:rPr lang="en-US" dirty="0" smtClean="0">
                <a:latin typeface="Times New Roman" pitchFamily="18" charset="0"/>
                <a:cs typeface="Times New Roman" pitchFamily="18" charset="0"/>
              </a:rPr>
              <a:t>swallowing</a:t>
            </a:r>
          </a:p>
          <a:p>
            <a:r>
              <a:rPr lang="en-US" dirty="0">
                <a:latin typeface="Times New Roman" pitchFamily="18" charset="0"/>
                <a:cs typeface="Times New Roman" pitchFamily="18" charset="0"/>
              </a:rPr>
              <a:t>Hemoptysis </a:t>
            </a:r>
          </a:p>
          <a:p>
            <a:r>
              <a:rPr lang="en-US" dirty="0" smtClean="0">
                <a:latin typeface="Times New Roman" pitchFamily="18" charset="0"/>
                <a:cs typeface="Times New Roman" pitchFamily="18" charset="0"/>
              </a:rPr>
              <a:t>Emphysema</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Later high temperature and septic condition</a:t>
            </a:r>
          </a:p>
        </p:txBody>
      </p:sp>
      <p:sp>
        <p:nvSpPr>
          <p:cNvPr id="3" name="Title 2"/>
          <p:cNvSpPr>
            <a:spLocks noGrp="1"/>
          </p:cNvSpPr>
          <p:nvPr>
            <p:ph type="title"/>
          </p:nvPr>
        </p:nvSpPr>
        <p:spPr>
          <a:xfrm>
            <a:off x="457200" y="228600"/>
            <a:ext cx="8229600" cy="1143000"/>
          </a:xfrm>
        </p:spPr>
        <p:txBody>
          <a:bodyPr/>
          <a:lstStyle/>
          <a:p>
            <a:r>
              <a:rPr lang="en-US" dirty="0" smtClean="0">
                <a:latin typeface="Times New Roman" pitchFamily="18" charset="0"/>
                <a:cs typeface="Times New Roman" pitchFamily="18" charset="0"/>
              </a:rPr>
              <a:t>Clinical 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508623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Anamnesis about the endoscopic procedure and </a:t>
            </a:r>
            <a:r>
              <a:rPr lang="en-US" dirty="0" smtClean="0">
                <a:latin typeface="Times New Roman" pitchFamily="18" charset="0"/>
                <a:cs typeface="Times New Roman" pitchFamily="18" charset="0"/>
              </a:rPr>
              <a:t>knowledge of symptoms </a:t>
            </a:r>
            <a:r>
              <a:rPr lang="en-US" dirty="0">
                <a:latin typeface="Times New Roman" pitchFamily="18" charset="0"/>
                <a:cs typeface="Times New Roman" pitchFamily="18" charset="0"/>
              </a:rPr>
              <a:t>along with contrast radiographs and radiographs of the lungs allow the diagnosis to be made</a:t>
            </a:r>
          </a:p>
          <a:p>
            <a:r>
              <a:rPr lang="en-US" dirty="0">
                <a:latin typeface="Times New Roman" pitchFamily="18" charset="0"/>
                <a:cs typeface="Times New Roman" pitchFamily="18" charset="0"/>
              </a:rPr>
              <a:t>A </a:t>
            </a:r>
            <a:r>
              <a:rPr lang="en-US" dirty="0" smtClean="0">
                <a:latin typeface="Times New Roman" pitchFamily="18" charset="0"/>
                <a:cs typeface="Times New Roman" pitchFamily="18" charset="0"/>
              </a:rPr>
              <a:t>repeated endoscopic </a:t>
            </a:r>
            <a:r>
              <a:rPr lang="en-US" dirty="0">
                <a:latin typeface="Times New Roman" pitchFamily="18" charset="0"/>
                <a:cs typeface="Times New Roman" pitchFamily="18" charset="0"/>
              </a:rPr>
              <a:t>examination provides information on the size and localization of the lesion</a:t>
            </a:r>
          </a:p>
          <a:p>
            <a:r>
              <a:rPr lang="en-US" dirty="0">
                <a:latin typeface="Times New Roman" pitchFamily="18" charset="0"/>
                <a:cs typeface="Times New Roman" pitchFamily="18" charset="0"/>
              </a:rPr>
              <a:t>If the perforation is recognized in the first 24 hours, the mortality is two times lower.</a:t>
            </a:r>
          </a:p>
        </p:txBody>
      </p:sp>
      <p:sp>
        <p:nvSpPr>
          <p:cNvPr id="3" name="Title 2"/>
          <p:cNvSpPr>
            <a:spLocks noGrp="1"/>
          </p:cNvSpPr>
          <p:nvPr>
            <p:ph type="title"/>
          </p:nvPr>
        </p:nvSpPr>
        <p:spPr>
          <a:xfrm>
            <a:off x="381000" y="228600"/>
            <a:ext cx="8229600" cy="1143000"/>
          </a:xfrm>
        </p:spPr>
        <p:txBody>
          <a:bodyPr>
            <a:normAutofit/>
          </a:bodyPr>
          <a:lstStyle/>
          <a:p>
            <a:r>
              <a:rPr lang="en-US" dirty="0">
                <a:latin typeface="Times New Roman" pitchFamily="18" charset="0"/>
                <a:cs typeface="Times New Roman" pitchFamily="18" charset="0"/>
              </a:rPr>
              <a:t>Diagnosis and differential diagnosis</a:t>
            </a:r>
          </a:p>
        </p:txBody>
      </p:sp>
    </p:spTree>
    <p:extLst>
      <p:ext uri="{BB962C8B-B14F-4D97-AF65-F5344CB8AC3E}">
        <p14:creationId xmlns:p14="http://schemas.microsoft.com/office/powerpoint/2010/main" val="23445803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Esophageal perforation is a life-threatening complication</a:t>
            </a:r>
          </a:p>
          <a:p>
            <a:r>
              <a:rPr lang="en-US" dirty="0">
                <a:latin typeface="Times New Roman" pitchFamily="18" charset="0"/>
                <a:cs typeface="Times New Roman" pitchFamily="18" charset="0"/>
              </a:rPr>
              <a:t>The patient can survive only if i</a:t>
            </a:r>
            <a:r>
              <a:rPr lang="en-US" dirty="0" smtClean="0">
                <a:latin typeface="Times New Roman" pitchFamily="18" charset="0"/>
                <a:cs typeface="Times New Roman" pitchFamily="18" charset="0"/>
              </a:rPr>
              <a:t>t </a:t>
            </a:r>
            <a:r>
              <a:rPr lang="en-US" dirty="0">
                <a:latin typeface="Times New Roman" pitchFamily="18" charset="0"/>
                <a:cs typeface="Times New Roman" pitchFamily="18" charset="0"/>
              </a:rPr>
              <a:t>is recognized in time</a:t>
            </a:r>
          </a:p>
          <a:p>
            <a:r>
              <a:rPr lang="en-US" dirty="0">
                <a:latin typeface="Times New Roman" pitchFamily="18" charset="0"/>
                <a:cs typeface="Times New Roman" pitchFamily="18" charset="0"/>
              </a:rPr>
              <a:t>Exclusion of oral nutrition, placement of nasogastric tube and high doses of broad-spectrum antibiotics</a:t>
            </a:r>
          </a:p>
          <a:p>
            <a:r>
              <a:rPr lang="en-US" dirty="0">
                <a:latin typeface="Times New Roman" pitchFamily="18" charset="0"/>
                <a:cs typeface="Times New Roman" pitchFamily="18" charset="0"/>
              </a:rPr>
              <a:t>The decision on surgical treatment is made by the thoracic surgeon</a:t>
            </a:r>
          </a:p>
          <a:p>
            <a:r>
              <a:rPr lang="en-US" dirty="0">
                <a:latin typeface="Times New Roman" pitchFamily="18" charset="0"/>
                <a:cs typeface="Times New Roman" pitchFamily="18" charset="0"/>
              </a:rPr>
              <a:t>Mortality of neck perforations 20-25%, thoracic 40-45%</a:t>
            </a:r>
          </a:p>
        </p:txBody>
      </p:sp>
      <p:sp>
        <p:nvSpPr>
          <p:cNvPr id="3" name="Title 2"/>
          <p:cNvSpPr>
            <a:spLocks noGrp="1"/>
          </p:cNvSpPr>
          <p:nvPr>
            <p:ph type="title"/>
          </p:nvPr>
        </p:nvSpPr>
        <p:spPr/>
        <p:txBody>
          <a:bodyPr/>
          <a:lstStyle/>
          <a:p>
            <a:r>
              <a:rPr lang="en-US" dirty="0">
                <a:latin typeface="Times New Roman" pitchFamily="18" charset="0"/>
                <a:cs typeface="Times New Roman" pitchFamily="18" charset="0"/>
              </a:rPr>
              <a:t>Therapy and complications</a:t>
            </a:r>
          </a:p>
        </p:txBody>
      </p:sp>
    </p:spTree>
    <p:extLst>
      <p:ext uri="{BB962C8B-B14F-4D97-AF65-F5344CB8AC3E}">
        <p14:creationId xmlns:p14="http://schemas.microsoft.com/office/powerpoint/2010/main" val="1715229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Open and closed</a:t>
            </a:r>
          </a:p>
          <a:p>
            <a:r>
              <a:rPr lang="en-US" dirty="0">
                <a:latin typeface="Times New Roman" pitchFamily="18" charset="0"/>
                <a:cs typeface="Times New Roman" pitchFamily="18" charset="0"/>
              </a:rPr>
              <a:t>They are most often associated with other serious injuries and are rarely recognized</a:t>
            </a:r>
            <a:endParaRPr lang="x-none" dirty="0" smtClean="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en-US" dirty="0">
                <a:latin typeface="Times New Roman" pitchFamily="18" charset="0"/>
                <a:cs typeface="Times New Roman" pitchFamily="18" charset="0"/>
              </a:rPr>
              <a:t>Injuries to the esophagus </a:t>
            </a:r>
            <a:r>
              <a:rPr lang="en-US" dirty="0" smtClean="0">
                <a:latin typeface="Times New Roman" pitchFamily="18" charset="0"/>
                <a:cs typeface="Times New Roman" pitchFamily="18" charset="0"/>
              </a:rPr>
              <a:t>combined with neck </a:t>
            </a:r>
            <a:r>
              <a:rPr lang="en-US" dirty="0">
                <a:latin typeface="Times New Roman" pitchFamily="18" charset="0"/>
                <a:cs typeface="Times New Roman" pitchFamily="18" charset="0"/>
              </a:rPr>
              <a:t>and chest injuries</a:t>
            </a:r>
          </a:p>
        </p:txBody>
      </p:sp>
    </p:spTree>
    <p:extLst>
      <p:ext uri="{BB962C8B-B14F-4D97-AF65-F5344CB8AC3E}">
        <p14:creationId xmlns:p14="http://schemas.microsoft.com/office/powerpoint/2010/main" val="3013870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Damage to the walls of the esophagus caused by the ingestion of chemical substances, most often acids and bases</a:t>
            </a:r>
          </a:p>
          <a:p>
            <a:r>
              <a:rPr lang="en-US" dirty="0">
                <a:latin typeface="Times New Roman" pitchFamily="18" charset="0"/>
                <a:cs typeface="Times New Roman" pitchFamily="18" charset="0"/>
              </a:rPr>
              <a:t>Etiology</a:t>
            </a:r>
          </a:p>
          <a:p>
            <a:r>
              <a:rPr lang="en-US" dirty="0">
                <a:latin typeface="Times New Roman" pitchFamily="18" charset="0"/>
                <a:cs typeface="Times New Roman" pitchFamily="18" charset="0"/>
              </a:rPr>
              <a:t>Children out of ignorance and fear, and adults in an alcoholic state take corrosive substances </a:t>
            </a:r>
            <a:r>
              <a:rPr lang="en-US" dirty="0" smtClean="0">
                <a:latin typeface="Times New Roman" pitchFamily="18" charset="0"/>
                <a:cs typeface="Times New Roman" pitchFamily="18" charset="0"/>
              </a:rPr>
              <a:t>by accident or </a:t>
            </a:r>
            <a:r>
              <a:rPr lang="en-US" dirty="0">
                <a:latin typeface="Times New Roman" pitchFamily="18" charset="0"/>
                <a:cs typeface="Times New Roman" pitchFamily="18" charset="0"/>
              </a:rPr>
              <a:t>as an attempt to commit suicide.</a:t>
            </a:r>
          </a:p>
          <a:p>
            <a:r>
              <a:rPr lang="en-US" dirty="0">
                <a:latin typeface="Times New Roman" pitchFamily="18" charset="0"/>
                <a:cs typeface="Times New Roman" pitchFamily="18" charset="0"/>
              </a:rPr>
              <a:t>Acids cause coagulation necrosis, bases cause </a:t>
            </a:r>
            <a:r>
              <a:rPr lang="en-US" dirty="0" err="1" smtClean="0">
                <a:latin typeface="Times New Roman" pitchFamily="18" charset="0"/>
                <a:cs typeface="Times New Roman" pitchFamily="18" charset="0"/>
              </a:rPr>
              <a:t>colliquative</a:t>
            </a:r>
            <a:r>
              <a:rPr lang="en-US" dirty="0" smtClean="0">
                <a:latin typeface="Times New Roman" pitchFamily="18" charset="0"/>
                <a:cs typeface="Times New Roman" pitchFamily="18" charset="0"/>
              </a:rPr>
              <a:t> necrosis</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a:latin typeface="Times New Roman" pitchFamily="18" charset="0"/>
                <a:cs typeface="Times New Roman" pitchFamily="18" charset="0"/>
              </a:rPr>
              <a:t>Corrosive injuries of the esophagus</a:t>
            </a:r>
          </a:p>
        </p:txBody>
      </p:sp>
    </p:spTree>
    <p:extLst>
      <p:ext uri="{BB962C8B-B14F-4D97-AF65-F5344CB8AC3E}">
        <p14:creationId xmlns:p14="http://schemas.microsoft.com/office/powerpoint/2010/main" val="3815291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Primary local necrosis in the mouth, pharynx, esophagus, stomach and intestines</a:t>
            </a:r>
          </a:p>
          <a:p>
            <a:r>
              <a:rPr lang="en-US" dirty="0">
                <a:latin typeface="Times New Roman" pitchFamily="18" charset="0"/>
                <a:cs typeface="Times New Roman" pitchFamily="18" charset="0"/>
              </a:rPr>
              <a:t>Generalized intoxication</a:t>
            </a:r>
          </a:p>
          <a:p>
            <a:r>
              <a:rPr lang="en-US" dirty="0">
                <a:latin typeface="Times New Roman" pitchFamily="18" charset="0"/>
                <a:cs typeface="Times New Roman" pitchFamily="18" charset="0"/>
              </a:rPr>
              <a:t>Acute, </a:t>
            </a:r>
            <a:r>
              <a:rPr lang="en-US" dirty="0" err="1">
                <a:latin typeface="Times New Roman" pitchFamily="18" charset="0"/>
                <a:cs typeface="Times New Roman" pitchFamily="18" charset="0"/>
              </a:rPr>
              <a:t>subacute</a:t>
            </a:r>
            <a:r>
              <a:rPr lang="en-US" dirty="0">
                <a:latin typeface="Times New Roman" pitchFamily="18" charset="0"/>
                <a:cs typeface="Times New Roman" pitchFamily="18" charset="0"/>
              </a:rPr>
              <a:t> or chronic esophagitis</a:t>
            </a:r>
          </a:p>
          <a:p>
            <a:r>
              <a:rPr lang="en-US" dirty="0">
                <a:latin typeface="Times New Roman" pitchFamily="18" charset="0"/>
                <a:cs typeface="Times New Roman" pitchFamily="18" charset="0"/>
              </a:rPr>
              <a:t>Healing of esophagitis and formation of scar </a:t>
            </a:r>
            <a:r>
              <a:rPr lang="en-US" dirty="0" err="1">
                <a:latin typeface="Times New Roman" pitchFamily="18" charset="0"/>
                <a:cs typeface="Times New Roman" pitchFamily="18" charset="0"/>
              </a:rPr>
              <a:t>stenoses</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Late complications such as restenosis and malignant alteration</a:t>
            </a:r>
          </a:p>
          <a:p>
            <a:r>
              <a:rPr lang="en-US" dirty="0">
                <a:latin typeface="Times New Roman" pitchFamily="18" charset="0"/>
                <a:cs typeface="Times New Roman" pitchFamily="18" charset="0"/>
              </a:rPr>
              <a:t>The formation of scars and stenosis begins in the third week from the time of ingestion.</a:t>
            </a:r>
          </a:p>
        </p:txBody>
      </p:sp>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Pathological changes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90460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Times New Roman" pitchFamily="18" charset="0"/>
                <a:cs typeface="Times New Roman" pitchFamily="18" charset="0"/>
              </a:rPr>
              <a:t>It depends on the type, amount, concentration and time of ingestion</a:t>
            </a:r>
          </a:p>
          <a:p>
            <a:r>
              <a:rPr lang="en-US" dirty="0" smtClean="0">
                <a:latin typeface="Times New Roman" pitchFamily="18" charset="0"/>
                <a:cs typeface="Times New Roman" pitchFamily="18" charset="0"/>
              </a:rPr>
              <a:t>Mouth pain, </a:t>
            </a:r>
            <a:r>
              <a:rPr lang="en-US" dirty="0">
                <a:latin typeface="Times New Roman" pitchFamily="18" charset="0"/>
                <a:cs typeface="Times New Roman" pitchFamily="18" charset="0"/>
              </a:rPr>
              <a:t>difficulty swallowing, </a:t>
            </a:r>
            <a:r>
              <a:rPr lang="en-US" dirty="0" err="1">
                <a:latin typeface="Times New Roman" pitchFamily="18" charset="0"/>
                <a:cs typeface="Times New Roman" pitchFamily="18" charset="0"/>
              </a:rPr>
              <a:t>hypersalivation</a:t>
            </a:r>
            <a:r>
              <a:rPr lang="en-US" dirty="0">
                <a:latin typeface="Times New Roman" pitchFamily="18" charset="0"/>
                <a:cs typeface="Times New Roman" pitchFamily="18" charset="0"/>
              </a:rPr>
              <a:t>, difficulty breathing, gradual development of shock, drop in blood pressure and fatal outcome</a:t>
            </a:r>
          </a:p>
          <a:p>
            <a:r>
              <a:rPr lang="en-US" dirty="0">
                <a:latin typeface="Times New Roman" pitchFamily="18" charset="0"/>
                <a:cs typeface="Times New Roman" pitchFamily="18" charset="0"/>
              </a:rPr>
              <a:t>If shock does not develop after 24-48 hours, kidney damage and hematuria, hemolysis, electrolyte imbalance, </a:t>
            </a:r>
            <a:r>
              <a:rPr lang="en-US" dirty="0" err="1">
                <a:latin typeface="Times New Roman" pitchFamily="18" charset="0"/>
                <a:cs typeface="Times New Roman" pitchFamily="18" charset="0"/>
              </a:rPr>
              <a:t>mediastinitis</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tracheoesophageal</a:t>
            </a:r>
            <a:r>
              <a:rPr lang="en-US" dirty="0">
                <a:latin typeface="Times New Roman" pitchFamily="18" charset="0"/>
                <a:cs typeface="Times New Roman" pitchFamily="18" charset="0"/>
              </a:rPr>
              <a:t> fistulas are possible.</a:t>
            </a:r>
            <a:endParaRPr lang="x-none" dirty="0" smtClean="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Clinical 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83196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93837"/>
            <a:ext cx="8229600" cy="4525963"/>
          </a:xfrm>
        </p:spPr>
        <p:txBody>
          <a:bodyPr/>
          <a:lstStyle/>
          <a:p>
            <a:r>
              <a:rPr lang="en-US" dirty="0">
                <a:latin typeface="Times New Roman" pitchFamily="18" charset="0"/>
                <a:cs typeface="Times New Roman" pitchFamily="18" charset="0"/>
              </a:rPr>
              <a:t>Diagnosis</a:t>
            </a:r>
          </a:p>
          <a:p>
            <a:r>
              <a:rPr lang="en-US" dirty="0" smtClean="0">
                <a:latin typeface="Times New Roman" pitchFamily="18" charset="0"/>
                <a:cs typeface="Times New Roman" pitchFamily="18" charset="0"/>
              </a:rPr>
              <a:t>Anamnesis </a:t>
            </a:r>
          </a:p>
          <a:p>
            <a:r>
              <a:rPr lang="en-US" dirty="0" err="1" smtClean="0">
                <a:latin typeface="Times New Roman" pitchFamily="18" charset="0"/>
                <a:cs typeface="Times New Roman" pitchFamily="18" charset="0"/>
              </a:rPr>
              <a:t>Esophagoscopy</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is rarely performed in the first 24 hours, although some authors recommend simultaneous placement of a nasogastric tube.</a:t>
            </a:r>
          </a:p>
          <a:p>
            <a:r>
              <a:rPr lang="en-US" dirty="0">
                <a:latin typeface="Times New Roman" pitchFamily="18" charset="0"/>
                <a:cs typeface="Times New Roman" pitchFamily="18" charset="0"/>
              </a:rPr>
              <a:t>Contraindication is suspected esophageal perforation and </a:t>
            </a:r>
            <a:r>
              <a:rPr lang="en-US" dirty="0" smtClean="0">
                <a:latin typeface="Times New Roman" pitchFamily="18" charset="0"/>
                <a:cs typeface="Times New Roman" pitchFamily="18" charset="0"/>
              </a:rPr>
              <a:t>shock</a:t>
            </a:r>
            <a:endParaRPr lang="en-US" dirty="0">
              <a:latin typeface="Times New Roman" pitchFamily="18" charset="0"/>
              <a:cs typeface="Times New Roman" pitchFamily="18" charset="0"/>
            </a:endParaRPr>
          </a:p>
          <a:p>
            <a:r>
              <a:rPr lang="en-US" dirty="0" err="1">
                <a:latin typeface="Times New Roman" pitchFamily="18" charset="0"/>
                <a:cs typeface="Times New Roman" pitchFamily="18" charset="0"/>
              </a:rPr>
              <a:t>Esophagoscopy</a:t>
            </a:r>
            <a:r>
              <a:rPr lang="en-US" dirty="0">
                <a:latin typeface="Times New Roman" pitchFamily="18" charset="0"/>
                <a:cs typeface="Times New Roman" pitchFamily="18" charset="0"/>
              </a:rPr>
              <a:t> is most often performed after 3-4 days</a:t>
            </a: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977285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pic>
        <p:nvPicPr>
          <p:cNvPr id="38914" name="Picture 2" descr="Ð ÐµÐ·ÑÐ»ÑÐ°Ñ ÑÐ»Ð¸ÐºÐ° Ð·Ð° trachea larynx esophagus"/>
          <p:cNvPicPr>
            <a:picLocks noChangeAspect="1" noChangeArrowheads="1"/>
          </p:cNvPicPr>
          <p:nvPr/>
        </p:nvPicPr>
        <p:blipFill>
          <a:blip r:embed="rId2"/>
          <a:srcRect/>
          <a:stretch>
            <a:fillRect/>
          </a:stretch>
        </p:blipFill>
        <p:spPr bwMode="auto">
          <a:xfrm>
            <a:off x="609600" y="2209800"/>
            <a:ext cx="3124200" cy="2571751"/>
          </a:xfrm>
          <a:prstGeom prst="rect">
            <a:avLst/>
          </a:prstGeom>
          <a:noFill/>
        </p:spPr>
      </p:pic>
      <p:pic>
        <p:nvPicPr>
          <p:cNvPr id="38916" name="Picture 4" descr="Ð¡ÑÐ¾Ð´Ð½Ð° ÑÐ»Ð¸ÐºÐ°"/>
          <p:cNvPicPr>
            <a:picLocks noChangeAspect="1" noChangeArrowheads="1"/>
          </p:cNvPicPr>
          <p:nvPr/>
        </p:nvPicPr>
        <p:blipFill>
          <a:blip r:embed="rId3"/>
          <a:srcRect/>
          <a:stretch>
            <a:fillRect/>
          </a:stretch>
        </p:blipFill>
        <p:spPr bwMode="auto">
          <a:xfrm>
            <a:off x="5486400" y="3429000"/>
            <a:ext cx="2276475" cy="2009776"/>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latin typeface="Times New Roman" pitchFamily="18" charset="0"/>
                <a:cs typeface="Times New Roman" pitchFamily="18" charset="0"/>
              </a:rPr>
              <a:t>Treatment in </a:t>
            </a:r>
            <a:r>
              <a:rPr lang="en-US" dirty="0">
                <a:latin typeface="Times New Roman" pitchFamily="18" charset="0"/>
                <a:cs typeface="Times New Roman" pitchFamily="18" charset="0"/>
              </a:rPr>
              <a:t>the intensive care unit, in order to control vital parameters</a:t>
            </a:r>
          </a:p>
          <a:p>
            <a:r>
              <a:rPr lang="en-US" dirty="0" smtClean="0">
                <a:latin typeface="Times New Roman" pitchFamily="18" charset="0"/>
                <a:cs typeface="Times New Roman" pitchFamily="18" charset="0"/>
              </a:rPr>
              <a:t>Anti-shock </a:t>
            </a:r>
            <a:r>
              <a:rPr lang="en-US" dirty="0">
                <a:latin typeface="Times New Roman" pitchFamily="18" charset="0"/>
                <a:cs typeface="Times New Roman" pitchFamily="18" charset="0"/>
              </a:rPr>
              <a:t>therapy, antibiotics, corticosteroids</a:t>
            </a:r>
          </a:p>
          <a:p>
            <a:r>
              <a:rPr lang="en-US" dirty="0">
                <a:latin typeface="Times New Roman" pitchFamily="18" charset="0"/>
                <a:cs typeface="Times New Roman" pitchFamily="18" charset="0"/>
              </a:rPr>
              <a:t>If there are no signs of bleeding, corticosteroid therapy is continued for the next four weeks to prevent esophageal stenosis.</a:t>
            </a:r>
          </a:p>
          <a:p>
            <a:r>
              <a:rPr lang="en-US" dirty="0">
                <a:latin typeface="Times New Roman" pitchFamily="18" charset="0"/>
                <a:cs typeface="Times New Roman" pitchFamily="18" charset="0"/>
              </a:rPr>
              <a:t>In the first 12 hours, the patient dies due to shock</a:t>
            </a:r>
          </a:p>
          <a:p>
            <a:r>
              <a:rPr lang="en-US" dirty="0">
                <a:latin typeface="Times New Roman" pitchFamily="18" charset="0"/>
                <a:cs typeface="Times New Roman" pitchFamily="18" charset="0"/>
              </a:rPr>
              <a:t>The treatment of esophageal stenosis begins at the earliest during the second or third week after the repair of the acute </a:t>
            </a:r>
            <a:r>
              <a:rPr lang="en-US" dirty="0" smtClean="0">
                <a:latin typeface="Times New Roman" pitchFamily="18" charset="0"/>
                <a:cs typeface="Times New Roman" pitchFamily="18" charset="0"/>
              </a:rPr>
              <a:t>faze and </a:t>
            </a:r>
            <a:r>
              <a:rPr lang="en-US" dirty="0">
                <a:latin typeface="Times New Roman" pitchFamily="18" charset="0"/>
                <a:cs typeface="Times New Roman" pitchFamily="18" charset="0"/>
              </a:rPr>
              <a:t>the beginning of </a:t>
            </a:r>
            <a:r>
              <a:rPr lang="en-US" dirty="0" err="1">
                <a:latin typeface="Times New Roman" pitchFamily="18" charset="0"/>
                <a:cs typeface="Times New Roman" pitchFamily="18" charset="0"/>
              </a:rPr>
              <a:t>epithelization</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Control </a:t>
            </a:r>
            <a:r>
              <a:rPr lang="en-US" dirty="0" err="1">
                <a:latin typeface="Times New Roman" pitchFamily="18" charset="0"/>
                <a:cs typeface="Times New Roman" pitchFamily="18" charset="0"/>
              </a:rPr>
              <a:t>esophagoscopy</a:t>
            </a:r>
            <a:r>
              <a:rPr lang="en-US" dirty="0">
                <a:latin typeface="Times New Roman" pitchFamily="18" charset="0"/>
                <a:cs typeface="Times New Roman" pitchFamily="18" charset="0"/>
              </a:rPr>
              <a:t> is performed ten days after the first one with </a:t>
            </a:r>
            <a:r>
              <a:rPr lang="en-US" dirty="0" err="1" smtClean="0">
                <a:latin typeface="Times New Roman" pitchFamily="18" charset="0"/>
                <a:cs typeface="Times New Roman" pitchFamily="18" charset="0"/>
              </a:rPr>
              <a:t>bougie</a:t>
            </a:r>
            <a:r>
              <a:rPr lang="en-US" dirty="0" smtClean="0">
                <a:latin typeface="Times New Roman" pitchFamily="18" charset="0"/>
                <a:cs typeface="Times New Roman" pitchFamily="18" charset="0"/>
              </a:rPr>
              <a:t> dilatation</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In case of multiple long </a:t>
            </a:r>
            <a:r>
              <a:rPr lang="en-US" dirty="0" smtClean="0">
                <a:latin typeface="Times New Roman" pitchFamily="18" charset="0"/>
                <a:cs typeface="Times New Roman" pitchFamily="18" charset="0"/>
              </a:rPr>
              <a:t>stenosis</a:t>
            </a:r>
            <a:r>
              <a:rPr lang="en-US" dirty="0">
                <a:latin typeface="Times New Roman" pitchFamily="18" charset="0"/>
                <a:cs typeface="Times New Roman" pitchFamily="18" charset="0"/>
              </a:rPr>
              <a:t>, the therapy is surgical.</a:t>
            </a:r>
            <a:r>
              <a:rPr lang="x-none"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latin typeface="Times New Roman" pitchFamily="18" charset="0"/>
                <a:cs typeface="Times New Roman" pitchFamily="18" charset="0"/>
              </a:rPr>
              <a:t>Therapy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639476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r-Latn-RS" dirty="0">
                <a:latin typeface="Times New Roman" pitchFamily="18" charset="0"/>
                <a:cs typeface="Times New Roman" pitchFamily="18" charset="0"/>
              </a:rPr>
              <a:t>Tracheobronchial and esophageal foreign bodies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7426115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sr-Latn-RS" dirty="0" smtClean="0">
                <a:latin typeface="Times New Roman" pitchFamily="18" charset="0"/>
                <a:cs typeface="Times New Roman" pitchFamily="18" charset="0"/>
              </a:rPr>
              <a:t>F</a:t>
            </a:r>
            <a:r>
              <a:rPr lang="en-US" dirty="0" err="1" smtClean="0">
                <a:latin typeface="Times New Roman" pitchFamily="18" charset="0"/>
                <a:cs typeface="Times New Roman" pitchFamily="18" charset="0"/>
              </a:rPr>
              <a:t>oreign</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bod</a:t>
            </a:r>
            <a:r>
              <a:rPr lang="sr-Latn-RS" dirty="0">
                <a:latin typeface="Times New Roman" pitchFamily="18" charset="0"/>
                <a:cs typeface="Times New Roman" pitchFamily="18" charset="0"/>
              </a:rPr>
              <a:t>ies</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of the </a:t>
            </a:r>
            <a:r>
              <a:rPr lang="en-US" dirty="0">
                <a:latin typeface="Times New Roman" pitchFamily="18" charset="0"/>
                <a:cs typeface="Times New Roman" pitchFamily="18" charset="0"/>
              </a:rPr>
              <a:t>larynx are rare</a:t>
            </a:r>
            <a:r>
              <a:rPr lang="sr-Latn-RS" dirty="0">
                <a:latin typeface="Times New Roman" pitchFamily="18" charset="0"/>
                <a:cs typeface="Times New Roman" pitchFamily="18" charset="0"/>
              </a:rPr>
              <a:t> (3%)</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comparing to </a:t>
            </a:r>
            <a:r>
              <a:rPr lang="en-US" dirty="0">
                <a:latin typeface="Times New Roman" pitchFamily="18" charset="0"/>
                <a:cs typeface="Times New Roman" pitchFamily="18" charset="0"/>
              </a:rPr>
              <a:t>foreign bodies </a:t>
            </a:r>
            <a:r>
              <a:rPr lang="en-US" dirty="0" smtClean="0">
                <a:latin typeface="Times New Roman" pitchFamily="18" charset="0"/>
                <a:cs typeface="Times New Roman" pitchFamily="18" charset="0"/>
              </a:rPr>
              <a:t>of the </a:t>
            </a:r>
            <a:r>
              <a:rPr lang="en-US" dirty="0">
                <a:latin typeface="Times New Roman" pitchFamily="18" charset="0"/>
                <a:cs typeface="Times New Roman" pitchFamily="18" charset="0"/>
              </a:rPr>
              <a:t>tracheal tree</a:t>
            </a:r>
            <a:endParaRPr lang="x-none" dirty="0">
              <a:latin typeface="Times New Roman" pitchFamily="18" charset="0"/>
              <a:cs typeface="Times New Roman" pitchFamily="18" charset="0"/>
            </a:endParaRPr>
          </a:p>
          <a:p>
            <a:r>
              <a:rPr lang="en-US" b="1" dirty="0">
                <a:latin typeface="Times New Roman" pitchFamily="18" charset="0"/>
                <a:cs typeface="Times New Roman" pitchFamily="18" charset="0"/>
              </a:rPr>
              <a:t>Etiology: </a:t>
            </a:r>
            <a:r>
              <a:rPr lang="en-US" dirty="0">
                <a:latin typeface="Times New Roman" pitchFamily="18" charset="0"/>
                <a:cs typeface="Times New Roman" pitchFamily="18" charset="0"/>
              </a:rPr>
              <a:t>needles, bones, pieces of glass</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Rare: a large mouthful of food obturating the larynx (bolus), fatal outcome</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The clinical picture depends on the nature of the foreign body: </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Bolus</a:t>
            </a:r>
            <a:r>
              <a:rPr lang="sr-Latn-RS" dirty="0">
                <a:latin typeface="Times New Roman" pitchFamily="18" charset="0"/>
                <a:cs typeface="Times New Roman" pitchFamily="18" charset="0"/>
              </a:rPr>
              <a:t> -</a:t>
            </a:r>
            <a:r>
              <a:rPr lang="en-US" dirty="0">
                <a:latin typeface="Times New Roman" pitchFamily="18" charset="0"/>
                <a:cs typeface="Times New Roman" pitchFamily="18" charset="0"/>
              </a:rPr>
              <a:t> fatal outcome</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Other foreign bodies initially cause coughing, shortness of breath and cyanosis.</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After the </a:t>
            </a:r>
            <a:r>
              <a:rPr lang="en-US" b="1" dirty="0">
                <a:latin typeface="Times New Roman" pitchFamily="18" charset="0"/>
                <a:cs typeface="Times New Roman" pitchFamily="18" charset="0"/>
              </a:rPr>
              <a:t>respiratory </a:t>
            </a:r>
            <a:r>
              <a:rPr lang="en-US" b="1" dirty="0" smtClean="0">
                <a:latin typeface="Times New Roman" pitchFamily="18" charset="0"/>
                <a:cs typeface="Times New Roman" pitchFamily="18" charset="0"/>
              </a:rPr>
              <a:t>distress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 period </a:t>
            </a:r>
            <a:r>
              <a:rPr lang="en-US" dirty="0" smtClean="0">
                <a:latin typeface="Times New Roman" pitchFamily="18" charset="0"/>
                <a:cs typeface="Times New Roman" pitchFamily="18" charset="0"/>
              </a:rPr>
              <a:t>without symptoms may </a:t>
            </a:r>
            <a:r>
              <a:rPr lang="en-US" dirty="0">
                <a:latin typeface="Times New Roman" pitchFamily="18" charset="0"/>
                <a:cs typeface="Times New Roman" pitchFamily="18" charset="0"/>
              </a:rPr>
              <a:t>occur (hoarseness, pain in the larynx and </a:t>
            </a:r>
            <a:r>
              <a:rPr lang="en-US" dirty="0" smtClean="0">
                <a:latin typeface="Times New Roman" pitchFamily="18" charset="0"/>
                <a:cs typeface="Times New Roman" pitchFamily="18" charset="0"/>
              </a:rPr>
              <a:t>mild </a:t>
            </a:r>
            <a:r>
              <a:rPr lang="en-US" dirty="0">
                <a:latin typeface="Times New Roman" pitchFamily="18" charset="0"/>
                <a:cs typeface="Times New Roman" pitchFamily="18" charset="0"/>
              </a:rPr>
              <a:t>difficulty breathing) - a </a:t>
            </a:r>
            <a:r>
              <a:rPr lang="en-US" b="1" dirty="0">
                <a:latin typeface="Times New Roman" pitchFamily="18" charset="0"/>
                <a:cs typeface="Times New Roman" pitchFamily="18" charset="0"/>
              </a:rPr>
              <a:t>latent period</a:t>
            </a:r>
            <a:endParaRPr lang="sr-Latn-RS" b="1" dirty="0">
              <a:latin typeface="Times New Roman" pitchFamily="18" charset="0"/>
              <a:cs typeface="Times New Roman" pitchFamily="18" charset="0"/>
            </a:endParaRPr>
          </a:p>
          <a:p>
            <a:r>
              <a:rPr lang="en-US" dirty="0">
                <a:latin typeface="Times New Roman" pitchFamily="18" charset="0"/>
                <a:cs typeface="Times New Roman" pitchFamily="18" charset="0"/>
              </a:rPr>
              <a:t>The </a:t>
            </a:r>
            <a:r>
              <a:rPr lang="en-US" b="1" dirty="0">
                <a:latin typeface="Times New Roman" pitchFamily="18" charset="0"/>
                <a:cs typeface="Times New Roman" pitchFamily="18" charset="0"/>
              </a:rPr>
              <a:t>manifest stage </a:t>
            </a:r>
            <a:r>
              <a:rPr lang="en-US" dirty="0">
                <a:latin typeface="Times New Roman" pitchFamily="18" charset="0"/>
                <a:cs typeface="Times New Roman" pitchFamily="18" charset="0"/>
              </a:rPr>
              <a:t>is characterized by </a:t>
            </a:r>
            <a:r>
              <a:rPr lang="en-US" dirty="0" smtClean="0">
                <a:latin typeface="Times New Roman" pitchFamily="18" charset="0"/>
                <a:cs typeface="Times New Roman" pitchFamily="18" charset="0"/>
              </a:rPr>
              <a:t>dyspnea, </a:t>
            </a:r>
            <a:r>
              <a:rPr lang="en-US" dirty="0">
                <a:latin typeface="Times New Roman" pitchFamily="18" charset="0"/>
                <a:cs typeface="Times New Roman" pitchFamily="18" charset="0"/>
              </a:rPr>
              <a:t>suffocation and cyanosis</a:t>
            </a:r>
            <a:endParaRPr lang="x-none" dirty="0">
              <a:latin typeface="Times New Roman" pitchFamily="18" charset="0"/>
              <a:cs typeface="Times New Roman" pitchFamily="18" charset="0"/>
            </a:endParaRPr>
          </a:p>
          <a:p>
            <a:endParaRPr lang="x-none" b="1" dirty="0">
              <a:latin typeface="Times New Roman" pitchFamily="18" charset="0"/>
              <a:cs typeface="Times New Roman" pitchFamily="18" charset="0"/>
            </a:endParaRPr>
          </a:p>
          <a:p>
            <a:endParaRPr lang="x-none"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Foreign </a:t>
            </a:r>
            <a:r>
              <a:rPr lang="sr-Latn-RS" dirty="0" smtClean="0">
                <a:latin typeface="Times New Roman" pitchFamily="18" charset="0"/>
                <a:cs typeface="Times New Roman" pitchFamily="18" charset="0"/>
              </a:rPr>
              <a:t>bod</a:t>
            </a:r>
            <a:r>
              <a:rPr lang="en-US" dirty="0" err="1" smtClean="0">
                <a:latin typeface="Times New Roman" pitchFamily="18" charset="0"/>
                <a:cs typeface="Times New Roman" pitchFamily="18" charset="0"/>
              </a:rPr>
              <a:t>ies</a:t>
            </a:r>
            <a:r>
              <a:rPr lang="en-US" dirty="0" smtClean="0">
                <a:latin typeface="Times New Roman" pitchFamily="18" charset="0"/>
                <a:cs typeface="Times New Roman" pitchFamily="18" charset="0"/>
              </a:rPr>
              <a:t> of the</a:t>
            </a:r>
            <a:r>
              <a:rPr lang="sr-Latn-RS" dirty="0" smtClean="0">
                <a:latin typeface="Times New Roman" pitchFamily="18" charset="0"/>
                <a:cs typeface="Times New Roman" pitchFamily="18" charset="0"/>
              </a:rPr>
              <a:t> </a:t>
            </a:r>
            <a:r>
              <a:rPr lang="sr-Latn-RS" dirty="0">
                <a:latin typeface="Times New Roman" pitchFamily="18" charset="0"/>
                <a:cs typeface="Times New Roman" pitchFamily="18" charset="0"/>
              </a:rPr>
              <a:t>larynx</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531389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Inflammation of the larynx or </a:t>
            </a:r>
            <a:r>
              <a:rPr lang="en-US" dirty="0" smtClean="0">
                <a:latin typeface="Times New Roman" pitchFamily="18" charset="0"/>
                <a:cs typeface="Times New Roman" pitchFamily="18" charset="0"/>
              </a:rPr>
              <a:t>edema </a:t>
            </a:r>
            <a:r>
              <a:rPr lang="en-US" dirty="0">
                <a:latin typeface="Times New Roman" pitchFamily="18" charset="0"/>
                <a:cs typeface="Times New Roman" pitchFamily="18" charset="0"/>
              </a:rPr>
              <a:t>of the larynx</a:t>
            </a:r>
            <a:endParaRPr lang="sr-Latn-RS" dirty="0">
              <a:latin typeface="Times New Roman" pitchFamily="18" charset="0"/>
              <a:cs typeface="Times New Roman" pitchFamily="18" charset="0"/>
            </a:endParaRPr>
          </a:p>
          <a:p>
            <a:r>
              <a:rPr lang="sr-Latn-RS" b="1" dirty="0">
                <a:latin typeface="Times New Roman" pitchFamily="18" charset="0"/>
                <a:cs typeface="Times New Roman" pitchFamily="18" charset="0"/>
              </a:rPr>
              <a:t>Therapy:</a:t>
            </a:r>
            <a:endParaRPr lang="x-none" b="1" dirty="0">
              <a:latin typeface="Times New Roman" pitchFamily="18" charset="0"/>
              <a:cs typeface="Times New Roman" pitchFamily="18" charset="0"/>
            </a:endParaRPr>
          </a:p>
          <a:p>
            <a:r>
              <a:rPr lang="en-US" dirty="0">
                <a:latin typeface="Times New Roman" pitchFamily="18" charset="0"/>
                <a:cs typeface="Times New Roman" pitchFamily="18" charset="0"/>
              </a:rPr>
              <a:t>Foreign body extraction (</a:t>
            </a:r>
            <a:r>
              <a:rPr lang="en-US" dirty="0" smtClean="0">
                <a:latin typeface="Times New Roman" pitchFamily="18" charset="0"/>
                <a:cs typeface="Times New Roman" pitchFamily="18" charset="0"/>
              </a:rPr>
              <a:t>indirect </a:t>
            </a:r>
            <a:r>
              <a:rPr lang="en-US" dirty="0">
                <a:latin typeface="Times New Roman" pitchFamily="18" charset="0"/>
                <a:cs typeface="Times New Roman" pitchFamily="18" charset="0"/>
              </a:rPr>
              <a:t>or direct </a:t>
            </a:r>
            <a:r>
              <a:rPr lang="en-US" dirty="0" smtClean="0">
                <a:latin typeface="Times New Roman" pitchFamily="18" charset="0"/>
                <a:cs typeface="Times New Roman" pitchFamily="18" charset="0"/>
              </a:rPr>
              <a:t>laryngoscopy)</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Complications of an unrecognized foreign body:</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Abscesses, phlegmons, perichondritis of the larynx</a:t>
            </a:r>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D</a:t>
            </a:r>
            <a:r>
              <a:rPr lang="en-US" dirty="0" err="1">
                <a:latin typeface="Times New Roman" pitchFamily="18" charset="0"/>
                <a:cs typeface="Times New Roman" pitchFamily="18" charset="0"/>
              </a:rPr>
              <a:t>ifferential</a:t>
            </a:r>
            <a:r>
              <a:rPr lang="en-US" dirty="0">
                <a:latin typeface="Times New Roman" pitchFamily="18" charset="0"/>
                <a:cs typeface="Times New Roman" pitchFamily="18" charset="0"/>
              </a:rPr>
              <a:t> diagnosis</a:t>
            </a:r>
          </a:p>
        </p:txBody>
      </p:sp>
    </p:spTree>
    <p:extLst>
      <p:ext uri="{BB962C8B-B14F-4D97-AF65-F5344CB8AC3E}">
        <p14:creationId xmlns:p14="http://schemas.microsoft.com/office/powerpoint/2010/main" val="36869064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2600" dirty="0">
                <a:latin typeface="Times New Roman" pitchFamily="18" charset="0"/>
                <a:cs typeface="Times New Roman" pitchFamily="18" charset="0"/>
              </a:rPr>
              <a:t>The most common in children aged 1-3 years</a:t>
            </a:r>
            <a:endParaRPr lang="sr-Latn-RS" sz="2600" dirty="0">
              <a:latin typeface="Times New Roman" pitchFamily="18" charset="0"/>
              <a:cs typeface="Times New Roman" pitchFamily="18" charset="0"/>
            </a:endParaRPr>
          </a:p>
          <a:p>
            <a:r>
              <a:rPr lang="en-US" sz="2600" dirty="0">
                <a:latin typeface="Times New Roman" pitchFamily="18" charset="0"/>
                <a:cs typeface="Times New Roman" pitchFamily="18" charset="0"/>
              </a:rPr>
              <a:t>In the US, about 3,000 children die each year due to foreign body aspiration</a:t>
            </a:r>
            <a:endParaRPr lang="sr-Latn-RS" sz="2600" dirty="0">
              <a:latin typeface="Times New Roman" pitchFamily="18" charset="0"/>
              <a:cs typeface="Times New Roman" pitchFamily="18" charset="0"/>
            </a:endParaRPr>
          </a:p>
          <a:p>
            <a:r>
              <a:rPr lang="sr-Latn-RS" sz="2600" dirty="0">
                <a:latin typeface="Times New Roman" pitchFamily="18" charset="0"/>
                <a:cs typeface="Times New Roman" pitchFamily="18" charset="0"/>
              </a:rPr>
              <a:t>T</a:t>
            </a:r>
            <a:r>
              <a:rPr lang="en-US" sz="2600" dirty="0">
                <a:latin typeface="Times New Roman" pitchFamily="18" charset="0"/>
                <a:cs typeface="Times New Roman" pitchFamily="18" charset="0"/>
              </a:rPr>
              <a:t>he most urgent conditions in the ENT, due to acute respiratory failure</a:t>
            </a:r>
            <a:r>
              <a:rPr lang="sr-Latn-RS" sz="2600" dirty="0">
                <a:latin typeface="Times New Roman" pitchFamily="18" charset="0"/>
                <a:cs typeface="Times New Roman" pitchFamily="18" charset="0"/>
              </a:rPr>
              <a:t>,</a:t>
            </a:r>
            <a:r>
              <a:rPr lang="en-US" sz="2600" dirty="0">
                <a:latin typeface="Times New Roman" pitchFamily="18" charset="0"/>
                <a:cs typeface="Times New Roman" pitchFamily="18" charset="0"/>
              </a:rPr>
              <a:t> which sometimes leads to </a:t>
            </a:r>
            <a:r>
              <a:rPr lang="en-US" sz="2600" dirty="0" smtClean="0">
                <a:latin typeface="Times New Roman" pitchFamily="18" charset="0"/>
                <a:cs typeface="Times New Roman" pitchFamily="18" charset="0"/>
              </a:rPr>
              <a:t>asphyxiation</a:t>
            </a:r>
            <a:endParaRPr lang="sr-Latn-RS" sz="2600" dirty="0">
              <a:latin typeface="Times New Roman" pitchFamily="18" charset="0"/>
              <a:cs typeface="Times New Roman" pitchFamily="18" charset="0"/>
            </a:endParaRPr>
          </a:p>
          <a:p>
            <a:r>
              <a:rPr lang="en-US" sz="2600" dirty="0">
                <a:latin typeface="Times New Roman" pitchFamily="18" charset="0"/>
                <a:cs typeface="Times New Roman" pitchFamily="18" charset="0"/>
              </a:rPr>
              <a:t>In most of cases (90%)  tracheobronchial foreign bodies occurs in children</a:t>
            </a:r>
            <a:endParaRPr lang="sr-Latn-RS" sz="2600" dirty="0">
              <a:latin typeface="Times New Roman" pitchFamily="18" charset="0"/>
              <a:cs typeface="Times New Roman" pitchFamily="18" charset="0"/>
            </a:endParaRPr>
          </a:p>
          <a:p>
            <a:r>
              <a:rPr lang="en-US" sz="2600" dirty="0">
                <a:latin typeface="Times New Roman" pitchFamily="18" charset="0"/>
                <a:cs typeface="Times New Roman" pitchFamily="18" charset="0"/>
              </a:rPr>
              <a:t>They are divided into exogenous and endogenous foreign bodies.</a:t>
            </a:r>
            <a:endParaRPr lang="sr-Latn-RS" sz="2600" dirty="0">
              <a:latin typeface="Times New Roman" pitchFamily="18" charset="0"/>
              <a:cs typeface="Times New Roman" pitchFamily="18" charset="0"/>
            </a:endParaRPr>
          </a:p>
          <a:p>
            <a:r>
              <a:rPr lang="sr-Latn-RS" sz="2600" dirty="0">
                <a:latin typeface="Times New Roman" pitchFamily="18" charset="0"/>
                <a:cs typeface="Times New Roman" pitchFamily="18" charset="0"/>
              </a:rPr>
              <a:t>E</a:t>
            </a:r>
            <a:r>
              <a:rPr lang="en-US" sz="2600" dirty="0" err="1">
                <a:latin typeface="Times New Roman" pitchFamily="18" charset="0"/>
                <a:cs typeface="Times New Roman" pitchFamily="18" charset="0"/>
              </a:rPr>
              <a:t>xogenous</a:t>
            </a:r>
            <a:r>
              <a:rPr lang="en-US" sz="2600" dirty="0">
                <a:latin typeface="Times New Roman" pitchFamily="18" charset="0"/>
                <a:cs typeface="Times New Roman" pitchFamily="18" charset="0"/>
              </a:rPr>
              <a:t> foreign bodies</a:t>
            </a:r>
            <a:r>
              <a:rPr lang="sr-Latn-RS" sz="2600" dirty="0">
                <a:latin typeface="Times New Roman" pitchFamily="18" charset="0"/>
                <a:cs typeface="Times New Roman" pitchFamily="18" charset="0"/>
              </a:rPr>
              <a:t> </a:t>
            </a:r>
            <a:r>
              <a:rPr lang="en-US" sz="2600" dirty="0" smtClean="0">
                <a:latin typeface="Times New Roman" pitchFamily="18" charset="0"/>
                <a:cs typeface="Times New Roman" pitchFamily="18" charset="0"/>
              </a:rPr>
              <a:t>are classified </a:t>
            </a:r>
            <a:r>
              <a:rPr lang="en-US" sz="2600" dirty="0">
                <a:latin typeface="Times New Roman" pitchFamily="18" charset="0"/>
                <a:cs typeface="Times New Roman" pitchFamily="18" charset="0"/>
              </a:rPr>
              <a:t>as </a:t>
            </a:r>
            <a:r>
              <a:rPr lang="en-US" sz="2600" dirty="0" smtClean="0">
                <a:latin typeface="Times New Roman" pitchFamily="18" charset="0"/>
                <a:cs typeface="Times New Roman" pitchFamily="18" charset="0"/>
              </a:rPr>
              <a:t>animate </a:t>
            </a:r>
            <a:r>
              <a:rPr lang="en-US" sz="2600" dirty="0">
                <a:latin typeface="Times New Roman" pitchFamily="18" charset="0"/>
                <a:cs typeface="Times New Roman" pitchFamily="18" charset="0"/>
              </a:rPr>
              <a:t>(living) and inanimate (nonliving)</a:t>
            </a:r>
            <a:endParaRPr lang="sr-Latn-RS" sz="2600" dirty="0">
              <a:latin typeface="Times New Roman" pitchFamily="18" charset="0"/>
              <a:cs typeface="Times New Roman" pitchFamily="18" charset="0"/>
            </a:endParaRPr>
          </a:p>
          <a:p>
            <a:r>
              <a:rPr lang="sr-Latn-RS" sz="2600" dirty="0">
                <a:latin typeface="Times New Roman" pitchFamily="18" charset="0"/>
                <a:cs typeface="Times New Roman" pitchFamily="18" charset="0"/>
              </a:rPr>
              <a:t>I</a:t>
            </a:r>
            <a:r>
              <a:rPr lang="en-US" sz="2600" dirty="0" err="1">
                <a:latin typeface="Times New Roman" pitchFamily="18" charset="0"/>
                <a:cs typeface="Times New Roman" pitchFamily="18" charset="0"/>
              </a:rPr>
              <a:t>nanimate</a:t>
            </a:r>
            <a:r>
              <a:rPr lang="en-US" sz="2600" dirty="0">
                <a:latin typeface="Times New Roman" pitchFamily="18" charset="0"/>
                <a:cs typeface="Times New Roman" pitchFamily="18" charset="0"/>
              </a:rPr>
              <a:t> </a:t>
            </a:r>
            <a:r>
              <a:rPr lang="sr-Latn-RS" sz="2600" dirty="0">
                <a:latin typeface="Times New Roman" pitchFamily="18" charset="0"/>
                <a:cs typeface="Times New Roman" pitchFamily="18" charset="0"/>
              </a:rPr>
              <a:t>foreign bodies </a:t>
            </a:r>
            <a:r>
              <a:rPr lang="en-US" sz="2600" dirty="0" smtClean="0">
                <a:latin typeface="Times New Roman" pitchFamily="18" charset="0"/>
                <a:cs typeface="Times New Roman" pitchFamily="18" charset="0"/>
              </a:rPr>
              <a:t>are </a:t>
            </a:r>
            <a:r>
              <a:rPr lang="sr-Latn-RS" sz="2600" dirty="0" smtClean="0">
                <a:latin typeface="Times New Roman" pitchFamily="18" charset="0"/>
                <a:cs typeface="Times New Roman" pitchFamily="18" charset="0"/>
              </a:rPr>
              <a:t>classified </a:t>
            </a:r>
            <a:r>
              <a:rPr lang="sr-Latn-RS" sz="2600" dirty="0">
                <a:latin typeface="Times New Roman" pitchFamily="18" charset="0"/>
                <a:cs typeface="Times New Roman" pitchFamily="18" charset="0"/>
              </a:rPr>
              <a:t>as </a:t>
            </a:r>
            <a:r>
              <a:rPr lang="en-US" sz="2600" dirty="0">
                <a:latin typeface="Times New Roman" pitchFamily="18" charset="0"/>
                <a:cs typeface="Times New Roman" pitchFamily="18" charset="0"/>
              </a:rPr>
              <a:t>organic or </a:t>
            </a:r>
            <a:r>
              <a:rPr lang="en-US" sz="2600" dirty="0" smtClean="0">
                <a:latin typeface="Times New Roman" pitchFamily="18" charset="0"/>
                <a:cs typeface="Times New Roman" pitchFamily="18" charset="0"/>
              </a:rPr>
              <a:t>nonorganic</a:t>
            </a:r>
            <a:endParaRPr lang="x-none" sz="2600" dirty="0">
              <a:latin typeface="Times New Roman" pitchFamily="18" charset="0"/>
              <a:cs typeface="Times New Roman" pitchFamily="18" charset="0"/>
            </a:endParaRPr>
          </a:p>
          <a:p>
            <a:pPr lvl="2" algn="just"/>
            <a:r>
              <a:rPr lang="en-US" sz="2600" dirty="0">
                <a:latin typeface="Times New Roman" pitchFamily="18" charset="0"/>
                <a:cs typeface="Times New Roman" pitchFamily="18" charset="0"/>
              </a:rPr>
              <a:t>Organics foreign bodies </a:t>
            </a:r>
            <a:r>
              <a:rPr lang="en-US" sz="2600" dirty="0" smtClean="0">
                <a:latin typeface="Times New Roman" pitchFamily="18" charset="0"/>
                <a:cs typeface="Times New Roman" pitchFamily="18" charset="0"/>
              </a:rPr>
              <a:t>are classified </a:t>
            </a:r>
            <a:r>
              <a:rPr lang="en-US" sz="2600" dirty="0">
                <a:latin typeface="Times New Roman" pitchFamily="18" charset="0"/>
                <a:cs typeface="Times New Roman" pitchFamily="18" charset="0"/>
              </a:rPr>
              <a:t>as vegetable and non-vegetable.</a:t>
            </a:r>
            <a:endParaRPr lang="sr-Latn-RS" sz="2600" dirty="0">
              <a:latin typeface="Times New Roman" pitchFamily="18" charset="0"/>
              <a:cs typeface="Times New Roman" pitchFamily="18" charset="0"/>
            </a:endParaRPr>
          </a:p>
          <a:p>
            <a:pPr lvl="2" algn="just"/>
            <a:r>
              <a:rPr lang="en-US" sz="2600" b="1" dirty="0">
                <a:latin typeface="Times New Roman" pitchFamily="18" charset="0"/>
                <a:cs typeface="Times New Roman" pitchFamily="18" charset="0"/>
              </a:rPr>
              <a:t>Endogenous foreign bodies: </a:t>
            </a:r>
            <a:r>
              <a:rPr lang="en-US" sz="2600" dirty="0">
                <a:latin typeface="Times New Roman" pitchFamily="18" charset="0"/>
                <a:cs typeface="Times New Roman" pitchFamily="18" charset="0"/>
              </a:rPr>
              <a:t>the most common are bronchiolitis and </a:t>
            </a:r>
            <a:r>
              <a:rPr lang="en-US" sz="2600" dirty="0" err="1">
                <a:latin typeface="Times New Roman" pitchFamily="18" charset="0"/>
                <a:cs typeface="Times New Roman" pitchFamily="18" charset="0"/>
              </a:rPr>
              <a:t>caseified</a:t>
            </a:r>
            <a:r>
              <a:rPr lang="en-US" sz="2600" dirty="0">
                <a:latin typeface="Times New Roman" pitchFamily="18" charset="0"/>
                <a:cs typeface="Times New Roman" pitchFamily="18" charset="0"/>
              </a:rPr>
              <a:t> lymph nodes.</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a:bodyPr>
          <a:lstStyle/>
          <a:p>
            <a:r>
              <a:rPr lang="sr-Latn-RS" dirty="0">
                <a:latin typeface="Times New Roman" pitchFamily="18" charset="0"/>
                <a:cs typeface="Times New Roman" pitchFamily="18" charset="0"/>
              </a:rPr>
              <a:t>Tracheobronchial foreign bodies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997496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r>
              <a:rPr lang="en-US" sz="2400" dirty="0">
                <a:latin typeface="Times New Roman" pitchFamily="18" charset="0"/>
                <a:cs typeface="Times New Roman" pitchFamily="18" charset="0"/>
              </a:rPr>
              <a:t>The most common are organic vegetable foreign bodies and those that secrete essential oils: beans, peanuts, corn kernels, walnut kernels, pumpkin and sunflower seeds.</a:t>
            </a:r>
            <a:endParaRPr lang="sr-Latn-RS" sz="2400" dirty="0">
              <a:latin typeface="Times New Roman" pitchFamily="18" charset="0"/>
              <a:cs typeface="Times New Roman" pitchFamily="18" charset="0"/>
            </a:endParaRPr>
          </a:p>
          <a:p>
            <a:pPr algn="just"/>
            <a:r>
              <a:rPr lang="sr-Latn-RS" sz="2400" dirty="0">
                <a:latin typeface="Times New Roman" pitchFamily="18" charset="0"/>
                <a:cs typeface="Times New Roman" pitchFamily="18" charset="0"/>
              </a:rPr>
              <a:t>T</a:t>
            </a:r>
            <a:r>
              <a:rPr lang="en-US" sz="2400" dirty="0">
                <a:latin typeface="Times New Roman" pitchFamily="18" charset="0"/>
                <a:cs typeface="Times New Roman" pitchFamily="18" charset="0"/>
              </a:rPr>
              <a:t>he most common organic non-vegetable foreign bodies are pieces of bone, </a:t>
            </a:r>
            <a:r>
              <a:rPr lang="en-US" sz="2400" dirty="0" smtClean="0">
                <a:latin typeface="Times New Roman" pitchFamily="18" charset="0"/>
                <a:cs typeface="Times New Roman" pitchFamily="18" charset="0"/>
              </a:rPr>
              <a:t>parts </a:t>
            </a:r>
            <a:r>
              <a:rPr lang="en-US" sz="2400" dirty="0">
                <a:latin typeface="Times New Roman" pitchFamily="18" charset="0"/>
                <a:cs typeface="Times New Roman" pitchFamily="18" charset="0"/>
              </a:rPr>
              <a:t>of cartilage and teeth.</a:t>
            </a:r>
            <a:endParaRPr lang="sr-Latn-RS" sz="2400" dirty="0">
              <a:latin typeface="Times New Roman" pitchFamily="18" charset="0"/>
              <a:cs typeface="Times New Roman" pitchFamily="18" charset="0"/>
            </a:endParaRPr>
          </a:p>
          <a:p>
            <a:pPr algn="just"/>
            <a:r>
              <a:rPr lang="sr-Latn-RS" sz="2400" dirty="0">
                <a:latin typeface="Times New Roman" pitchFamily="18" charset="0"/>
                <a:cs typeface="Times New Roman" pitchFamily="18" charset="0"/>
              </a:rPr>
              <a:t>T</a:t>
            </a:r>
            <a:r>
              <a:rPr lang="en-US" sz="2400" dirty="0">
                <a:latin typeface="Times New Roman" pitchFamily="18" charset="0"/>
                <a:cs typeface="Times New Roman" pitchFamily="18" charset="0"/>
              </a:rPr>
              <a:t>he most common</a:t>
            </a:r>
            <a:r>
              <a:rPr lang="sr-Latn-RS" sz="2400" dirty="0">
                <a:latin typeface="Times New Roman" pitchFamily="18" charset="0"/>
                <a:cs typeface="Times New Roman" pitchFamily="18" charset="0"/>
              </a:rPr>
              <a:t> non-</a:t>
            </a:r>
            <a:r>
              <a:rPr lang="en-US" sz="2400" dirty="0">
                <a:latin typeface="Times New Roman" pitchFamily="18" charset="0"/>
                <a:cs typeface="Times New Roman" pitchFamily="18" charset="0"/>
              </a:rPr>
              <a:t>organic</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foreign bodies</a:t>
            </a:r>
            <a:r>
              <a:rPr lang="sr-Latn-RS" sz="2400" dirty="0">
                <a:latin typeface="Times New Roman" pitchFamily="18" charset="0"/>
                <a:cs typeface="Times New Roman" pitchFamily="18" charset="0"/>
              </a:rPr>
              <a:t> are</a:t>
            </a:r>
            <a:r>
              <a:rPr lang="en-US" sz="2400" dirty="0">
                <a:latin typeface="Times New Roman" pitchFamily="18" charset="0"/>
                <a:cs typeface="Times New Roman" pitchFamily="18" charset="0"/>
              </a:rPr>
              <a:t> parts of children's toys, nails, pins</a:t>
            </a:r>
            <a:r>
              <a:rPr lang="sr-Latn-RS" sz="2400" dirty="0">
                <a:latin typeface="Times New Roman" pitchFamily="18" charset="0"/>
                <a:cs typeface="Times New Roman" pitchFamily="18" charset="0"/>
              </a:rPr>
              <a:t>,</a:t>
            </a:r>
            <a:r>
              <a:rPr lang="en-US" sz="2400" dirty="0">
                <a:latin typeface="Times New Roman" pitchFamily="18" charset="0"/>
                <a:cs typeface="Times New Roman" pitchFamily="18" charset="0"/>
              </a:rPr>
              <a:t>...</a:t>
            </a:r>
            <a:endParaRPr lang="sr-Latn-RS" sz="2400" dirty="0">
              <a:latin typeface="Times New Roman" pitchFamily="18" charset="0"/>
              <a:cs typeface="Times New Roman" pitchFamily="18" charset="0"/>
            </a:endParaRPr>
          </a:p>
          <a:p>
            <a:pPr algn="just"/>
            <a:r>
              <a:rPr lang="sr-Latn-RS" sz="2400" dirty="0">
                <a:latin typeface="Times New Roman" pitchFamily="18" charset="0"/>
                <a:cs typeface="Times New Roman" pitchFamily="18" charset="0"/>
              </a:rPr>
              <a:t>T</a:t>
            </a:r>
            <a:r>
              <a:rPr lang="en-US" sz="2400" dirty="0">
                <a:latin typeface="Times New Roman" pitchFamily="18" charset="0"/>
                <a:cs typeface="Times New Roman" pitchFamily="18" charset="0"/>
              </a:rPr>
              <a:t>he most common</a:t>
            </a:r>
            <a:r>
              <a:rPr lang="sr-Latn-RS" sz="2400" dirty="0">
                <a:latin typeface="Times New Roman" pitchFamily="18" charset="0"/>
                <a:cs typeface="Times New Roman" pitchFamily="18" charset="0"/>
              </a:rPr>
              <a:t> </a:t>
            </a:r>
            <a:r>
              <a:rPr lang="en-US" sz="2400" dirty="0">
                <a:latin typeface="Times New Roman" pitchFamily="18" charset="0"/>
                <a:cs typeface="Times New Roman" pitchFamily="18" charset="0"/>
              </a:rPr>
              <a:t>animate (living) foreign bodies</a:t>
            </a:r>
            <a:r>
              <a:rPr lang="sr-Latn-RS" sz="2400" dirty="0">
                <a:latin typeface="Times New Roman" pitchFamily="18" charset="0"/>
                <a:cs typeface="Times New Roman" pitchFamily="18" charset="0"/>
              </a:rPr>
              <a:t> are</a:t>
            </a:r>
            <a:r>
              <a:rPr lang="en-US" sz="2400" dirty="0">
                <a:latin typeface="Times New Roman" pitchFamily="18" charset="0"/>
                <a:cs typeface="Times New Roman" pitchFamily="18" charset="0"/>
              </a:rPr>
              <a:t> butterflies, leeches, wasps.</a:t>
            </a:r>
            <a:endParaRPr lang="sr-Latn-RS" sz="2400" dirty="0">
              <a:latin typeface="Times New Roman" pitchFamily="18" charset="0"/>
              <a:cs typeface="Times New Roman" pitchFamily="18" charset="0"/>
            </a:endParaRPr>
          </a:p>
          <a:p>
            <a:pPr algn="just"/>
            <a:r>
              <a:rPr lang="en-US" sz="2400" dirty="0">
                <a:latin typeface="Times New Roman" pitchFamily="18" charset="0"/>
                <a:cs typeface="Times New Roman" pitchFamily="18" charset="0"/>
              </a:rPr>
              <a:t>Due to anatomical characteristics, foreign bodies are more common in the right main bronchus than in the left main bronchus.</a:t>
            </a:r>
            <a:endParaRPr lang="en-US" dirty="0"/>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Tracheobronchial foreign bodies</a:t>
            </a:r>
            <a:endParaRPr lang="en-US" dirty="0"/>
          </a:p>
        </p:txBody>
      </p:sp>
    </p:spTree>
    <p:extLst>
      <p:ext uri="{BB962C8B-B14F-4D97-AF65-F5344CB8AC3E}">
        <p14:creationId xmlns:p14="http://schemas.microsoft.com/office/powerpoint/2010/main" val="16882947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The clinical picture depends on the time that has passed since aspiration, the type, size and shape of the foreign body in the respiratory tract, as well as the position of the foreign body.</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In approximately 50% of cases, there is no reliable anamnestic data on foreign body aspiration</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According to Jackson, the clinical picture of tracheobronchial foreign bodies is divided into 5 stages.</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A fatality can occur in any stage.</a:t>
            </a:r>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Clinical </a:t>
            </a:r>
            <a:r>
              <a:rPr lang="en-US" dirty="0" smtClean="0">
                <a:latin typeface="Times New Roman" pitchFamily="18" charset="0"/>
                <a:cs typeface="Times New Roman" pitchFamily="18" charset="0"/>
              </a:rPr>
              <a:t>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0211124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sr-Latn-RS" b="1" dirty="0">
                <a:latin typeface="Times New Roman" pitchFamily="18" charset="0"/>
                <a:cs typeface="Times New Roman" pitchFamily="18" charset="0"/>
              </a:rPr>
              <a:t>The first manifest stage</a:t>
            </a:r>
            <a:r>
              <a:rPr lang="x-none" b="1" dirty="0">
                <a:latin typeface="Times New Roman" pitchFamily="18" charset="0"/>
                <a:cs typeface="Times New Roman" pitchFamily="18" charset="0"/>
              </a:rPr>
              <a:t>:</a:t>
            </a:r>
          </a:p>
          <a:p>
            <a:r>
              <a:rPr lang="sr-Latn-RS" dirty="0">
                <a:latin typeface="Times New Roman" pitchFamily="18" charset="0"/>
                <a:cs typeface="Times New Roman" pitchFamily="18" charset="0"/>
              </a:rPr>
              <a:t>O</a:t>
            </a:r>
            <a:r>
              <a:rPr lang="en-US" dirty="0" err="1">
                <a:latin typeface="Times New Roman" pitchFamily="18" charset="0"/>
                <a:cs typeface="Times New Roman" pitchFamily="18" charset="0"/>
              </a:rPr>
              <a:t>ccurs</a:t>
            </a:r>
            <a:r>
              <a:rPr lang="en-US" dirty="0">
                <a:latin typeface="Times New Roman" pitchFamily="18" charset="0"/>
                <a:cs typeface="Times New Roman" pitchFamily="18" charset="0"/>
              </a:rPr>
              <a:t> at the moment of</a:t>
            </a:r>
            <a:r>
              <a:rPr lang="sr-Latn-RS" dirty="0">
                <a:latin typeface="Times New Roman" pitchFamily="18" charset="0"/>
                <a:cs typeface="Times New Roman" pitchFamily="18" charset="0"/>
              </a:rPr>
              <a:t> a</a:t>
            </a:r>
            <a:r>
              <a:rPr lang="en-US" dirty="0">
                <a:latin typeface="Times New Roman" pitchFamily="18" charset="0"/>
                <a:cs typeface="Times New Roman" pitchFamily="18" charset="0"/>
              </a:rPr>
              <a:t> foreign body</a:t>
            </a:r>
            <a:r>
              <a:rPr lang="sr-Latn-RS" dirty="0">
                <a:latin typeface="Times New Roman" pitchFamily="18" charset="0"/>
                <a:cs typeface="Times New Roman" pitchFamily="18" charset="0"/>
              </a:rPr>
              <a:t> aspiration</a:t>
            </a:r>
          </a:p>
          <a:p>
            <a:r>
              <a:rPr lang="en-US" dirty="0">
                <a:latin typeface="Times New Roman" pitchFamily="18" charset="0"/>
                <a:cs typeface="Times New Roman" pitchFamily="18" charset="0"/>
              </a:rPr>
              <a:t>Cough (always present), choking, cyanosis, psychomotor restlessness, vomiting, sometimes loss of consciousness and </a:t>
            </a:r>
            <a:r>
              <a:rPr lang="en-US" dirty="0" smtClean="0">
                <a:latin typeface="Times New Roman" pitchFamily="18" charset="0"/>
                <a:cs typeface="Times New Roman" pitchFamily="18" charset="0"/>
              </a:rPr>
              <a:t>incontinence.</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This clinical signs and symptoms may be unrecognized because the child is alone or the </a:t>
            </a:r>
            <a:r>
              <a:rPr lang="en-US" dirty="0" smtClean="0">
                <a:latin typeface="Times New Roman" pitchFamily="18" charset="0"/>
                <a:cs typeface="Times New Roman" pitchFamily="18" charset="0"/>
              </a:rPr>
              <a:t>caregivers are </a:t>
            </a:r>
            <a:r>
              <a:rPr lang="en-US" dirty="0">
                <a:latin typeface="Times New Roman" pitchFamily="18" charset="0"/>
                <a:cs typeface="Times New Roman" pitchFamily="18" charset="0"/>
              </a:rPr>
              <a:t>not paying attention.</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If </a:t>
            </a:r>
            <a:r>
              <a:rPr lang="en-US" dirty="0" smtClean="0">
                <a:latin typeface="Times New Roman" pitchFamily="18" charset="0"/>
                <a:cs typeface="Times New Roman" pitchFamily="18" charset="0"/>
              </a:rPr>
              <a:t>child </a:t>
            </a:r>
            <a:r>
              <a:rPr lang="en-US" dirty="0">
                <a:latin typeface="Times New Roman" pitchFamily="18" charset="0"/>
                <a:cs typeface="Times New Roman" pitchFamily="18" charset="0"/>
              </a:rPr>
              <a:t>does not die, the next</a:t>
            </a:r>
            <a:r>
              <a:rPr lang="sr-Latn-RS" dirty="0">
                <a:latin typeface="Times New Roman" pitchFamily="18" charset="0"/>
                <a:cs typeface="Times New Roman" pitchFamily="18" charset="0"/>
              </a:rPr>
              <a:t> stage</a:t>
            </a:r>
            <a:r>
              <a:rPr lang="en-US" dirty="0">
                <a:latin typeface="Times New Roman" pitchFamily="18" charset="0"/>
                <a:cs typeface="Times New Roman" pitchFamily="18" charset="0"/>
              </a:rPr>
              <a:t> occurs</a:t>
            </a:r>
            <a:endParaRPr lang="sr-Latn-RS" dirty="0">
              <a:latin typeface="Times New Roman" pitchFamily="18" charset="0"/>
              <a:cs typeface="Times New Roman" pitchFamily="18" charset="0"/>
            </a:endParaRPr>
          </a:p>
          <a:p>
            <a:r>
              <a:rPr lang="sr-Latn-RS" b="1" dirty="0">
                <a:latin typeface="Times New Roman" pitchFamily="18" charset="0"/>
                <a:cs typeface="Times New Roman" pitchFamily="18" charset="0"/>
              </a:rPr>
              <a:t>The first latent stage</a:t>
            </a:r>
            <a:r>
              <a:rPr lang="x-none" b="1" dirty="0">
                <a:latin typeface="Times New Roman" pitchFamily="18" charset="0"/>
                <a:cs typeface="Times New Roman" pitchFamily="18" charset="0"/>
              </a:rPr>
              <a:t>:</a:t>
            </a:r>
          </a:p>
          <a:p>
            <a:r>
              <a:rPr lang="en-US" dirty="0">
                <a:latin typeface="Times New Roman" pitchFamily="18" charset="0"/>
                <a:cs typeface="Times New Roman" pitchFamily="18" charset="0"/>
              </a:rPr>
              <a:t>The foreign body is coated with secretions, the cough reflex </a:t>
            </a:r>
            <a:r>
              <a:rPr lang="en-US" dirty="0" smtClean="0">
                <a:latin typeface="Times New Roman" pitchFamily="18" charset="0"/>
                <a:cs typeface="Times New Roman" pitchFamily="18" charset="0"/>
              </a:rPr>
              <a:t>is exhausted </a:t>
            </a:r>
            <a:r>
              <a:rPr lang="en-US" dirty="0">
                <a:latin typeface="Times New Roman" pitchFamily="18" charset="0"/>
                <a:cs typeface="Times New Roman" pitchFamily="18" charset="0"/>
              </a:rPr>
              <a:t>and the child has adapted to the reduced breathing space. Occasional coughing is present.</a:t>
            </a:r>
            <a:endParaRPr lang="sr-Latn-RS" dirty="0">
              <a:latin typeface="Times New Roman" pitchFamily="18" charset="0"/>
              <a:cs typeface="Times New Roman" pitchFamily="18" charset="0"/>
            </a:endParaRPr>
          </a:p>
          <a:p>
            <a:r>
              <a:rPr lang="sr-Latn-RS" dirty="0">
                <a:latin typeface="Times New Roman" pitchFamily="18" charset="0"/>
                <a:cs typeface="Times New Roman" pitchFamily="18" charset="0"/>
              </a:rPr>
              <a:t>T</a:t>
            </a:r>
            <a:r>
              <a:rPr lang="en-US" dirty="0">
                <a:latin typeface="Times New Roman" pitchFamily="18" charset="0"/>
                <a:cs typeface="Times New Roman" pitchFamily="18" charset="0"/>
              </a:rPr>
              <a:t>his stage lasts from 12-24 hours and the doctor very often </a:t>
            </a:r>
            <a:r>
              <a:rPr lang="en-US" dirty="0" smtClean="0">
                <a:latin typeface="Times New Roman" pitchFamily="18" charset="0"/>
                <a:cs typeface="Times New Roman" pitchFamily="18" charset="0"/>
              </a:rPr>
              <a:t>admits </a:t>
            </a:r>
            <a:r>
              <a:rPr lang="en-US" dirty="0">
                <a:latin typeface="Times New Roman" pitchFamily="18" charset="0"/>
                <a:cs typeface="Times New Roman" pitchFamily="18" charset="0"/>
              </a:rPr>
              <a:t>the patient in this stage</a:t>
            </a:r>
            <a:r>
              <a:rPr lang="sr-Latn-RS" dirty="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Clinical 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529203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dirty="0">
                <a:latin typeface="Times New Roman" pitchFamily="18" charset="0"/>
                <a:cs typeface="Times New Roman" pitchFamily="18" charset="0"/>
              </a:rPr>
              <a:t>Stage of early complications or </a:t>
            </a:r>
            <a:r>
              <a:rPr lang="sr-Latn-RS" b="1" dirty="0">
                <a:latin typeface="Times New Roman" pitchFamily="18" charset="0"/>
                <a:cs typeface="Times New Roman" pitchFamily="18" charset="0"/>
              </a:rPr>
              <a:t>the second</a:t>
            </a:r>
            <a:r>
              <a:rPr lang="en-US" b="1" dirty="0">
                <a:latin typeface="Times New Roman" pitchFamily="18" charset="0"/>
                <a:cs typeface="Times New Roman" pitchFamily="18" charset="0"/>
              </a:rPr>
              <a:t> manifest stage</a:t>
            </a:r>
            <a:r>
              <a:rPr lang="sr-Latn-RS" b="1" dirty="0">
                <a:latin typeface="Times New Roman" pitchFamily="18" charset="0"/>
                <a:cs typeface="Times New Roman" pitchFamily="18" charset="0"/>
              </a:rPr>
              <a:t>:</a:t>
            </a:r>
          </a:p>
          <a:p>
            <a:r>
              <a:rPr lang="en-US" dirty="0">
                <a:latin typeface="Times New Roman" pitchFamily="18" charset="0"/>
                <a:cs typeface="Times New Roman" pitchFamily="18" charset="0"/>
              </a:rPr>
              <a:t>The symptoms are similar to the first stage but signs and symptoms of bronchopneumonia, bronchitis, atelectasis, emphysema and pneumothorax are present too.</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The doctor may overlook the symptoms or </a:t>
            </a:r>
            <a:r>
              <a:rPr lang="en-US" dirty="0" smtClean="0">
                <a:latin typeface="Times New Roman" pitchFamily="18" charset="0"/>
                <a:cs typeface="Times New Roman" pitchFamily="18" charset="0"/>
              </a:rPr>
              <a:t>extract a foreign body</a:t>
            </a:r>
            <a:r>
              <a:rPr lang="sr-Latn-RS" dirty="0" smtClean="0">
                <a:latin typeface="Times New Roman" pitchFamily="18" charset="0"/>
                <a:cs typeface="Times New Roman" pitchFamily="18" charset="0"/>
              </a:rPr>
              <a:t>.</a:t>
            </a:r>
            <a:endParaRPr lang="sr-Latn-RS" dirty="0">
              <a:latin typeface="Times New Roman" pitchFamily="18" charset="0"/>
              <a:cs typeface="Times New Roman" pitchFamily="18" charset="0"/>
            </a:endParaRPr>
          </a:p>
          <a:p>
            <a:r>
              <a:rPr lang="sr-Latn-RS" b="1" dirty="0">
                <a:latin typeface="Times New Roman" pitchFamily="18" charset="0"/>
                <a:cs typeface="Times New Roman" pitchFamily="18" charset="0"/>
              </a:rPr>
              <a:t>The second</a:t>
            </a:r>
            <a:r>
              <a:rPr lang="en-US" b="1" dirty="0">
                <a:latin typeface="Times New Roman" pitchFamily="18" charset="0"/>
                <a:cs typeface="Times New Roman" pitchFamily="18" charset="0"/>
              </a:rPr>
              <a:t> </a:t>
            </a:r>
            <a:r>
              <a:rPr lang="sr-Latn-RS" b="1" dirty="0">
                <a:latin typeface="Times New Roman" pitchFamily="18" charset="0"/>
                <a:cs typeface="Times New Roman" pitchFamily="18" charset="0"/>
              </a:rPr>
              <a:t>latent</a:t>
            </a:r>
            <a:r>
              <a:rPr lang="en-US" b="1" dirty="0">
                <a:latin typeface="Times New Roman" pitchFamily="18" charset="0"/>
                <a:cs typeface="Times New Roman" pitchFamily="18" charset="0"/>
              </a:rPr>
              <a:t> stage</a:t>
            </a:r>
            <a:r>
              <a:rPr lang="sr-Latn-RS" b="1" dirty="0">
                <a:latin typeface="Times New Roman" pitchFamily="18" charset="0"/>
                <a:cs typeface="Times New Roman" pitchFamily="18" charset="0"/>
              </a:rPr>
              <a:t>:</a:t>
            </a:r>
            <a:r>
              <a:rPr lang="en-US" b="1" dirty="0">
                <a:latin typeface="Times New Roman" pitchFamily="18" charset="0"/>
                <a:cs typeface="Times New Roman" pitchFamily="18" charset="0"/>
              </a:rPr>
              <a:t> </a:t>
            </a:r>
            <a:endParaRPr lang="sr-Latn-RS" b="1" dirty="0">
              <a:latin typeface="Times New Roman" pitchFamily="18" charset="0"/>
              <a:cs typeface="Times New Roman" pitchFamily="18" charset="0"/>
            </a:endParaRPr>
          </a:p>
          <a:p>
            <a:r>
              <a:rPr lang="sr-Latn-RS" dirty="0">
                <a:latin typeface="Times New Roman" pitchFamily="18" charset="0"/>
                <a:cs typeface="Times New Roman" pitchFamily="18" charset="0"/>
              </a:rPr>
              <a:t>The symptoms and signs of h</a:t>
            </a:r>
            <a:r>
              <a:rPr lang="en-US" dirty="0" err="1">
                <a:latin typeface="Times New Roman" pitchFamily="18" charset="0"/>
                <a:cs typeface="Times New Roman" pitchFamily="18" charset="0"/>
              </a:rPr>
              <a:t>aemoptysis</a:t>
            </a:r>
            <a:r>
              <a:rPr lang="en-US" dirty="0">
                <a:latin typeface="Times New Roman" pitchFamily="18" charset="0"/>
                <a:cs typeface="Times New Roman" pitchFamily="18" charset="0"/>
              </a:rPr>
              <a:t>, cough</a:t>
            </a:r>
            <a:r>
              <a:rPr lang="sr-Latn-RS" dirty="0">
                <a:latin typeface="Times New Roman" pitchFamily="18" charset="0"/>
                <a:cs typeface="Times New Roman" pitchFamily="18" charset="0"/>
              </a:rPr>
              <a:t> and</a:t>
            </a:r>
            <a:r>
              <a:rPr lang="en-US" dirty="0">
                <a:latin typeface="Times New Roman" pitchFamily="18" charset="0"/>
                <a:cs typeface="Times New Roman" pitchFamily="18" charset="0"/>
              </a:rPr>
              <a:t> recurrent bronchitis are present</a:t>
            </a:r>
            <a:r>
              <a:rPr lang="sr-Latn-RS" dirty="0">
                <a:latin typeface="Times New Roman" pitchFamily="18" charset="0"/>
                <a:cs typeface="Times New Roman" pitchFamily="18" charset="0"/>
              </a:rPr>
              <a:t>.</a:t>
            </a:r>
          </a:p>
          <a:p>
            <a:r>
              <a:rPr lang="en-US" b="1" dirty="0">
                <a:latin typeface="Times New Roman" pitchFamily="18" charset="0"/>
                <a:cs typeface="Times New Roman" pitchFamily="18" charset="0"/>
              </a:rPr>
              <a:t>Stage of </a:t>
            </a:r>
            <a:r>
              <a:rPr lang="sr-Latn-RS" b="1" dirty="0">
                <a:latin typeface="Times New Roman" pitchFamily="18" charset="0"/>
                <a:cs typeface="Times New Roman" pitchFamily="18" charset="0"/>
              </a:rPr>
              <a:t>late</a:t>
            </a:r>
            <a:r>
              <a:rPr lang="en-US" b="1" dirty="0">
                <a:latin typeface="Times New Roman" pitchFamily="18" charset="0"/>
                <a:cs typeface="Times New Roman" pitchFamily="18" charset="0"/>
              </a:rPr>
              <a:t> complications or </a:t>
            </a:r>
            <a:r>
              <a:rPr lang="sr-Latn-RS" b="1" dirty="0">
                <a:latin typeface="Times New Roman" pitchFamily="18" charset="0"/>
                <a:cs typeface="Times New Roman" pitchFamily="18" charset="0"/>
              </a:rPr>
              <a:t>the third</a:t>
            </a:r>
            <a:r>
              <a:rPr lang="en-US" b="1" dirty="0">
                <a:latin typeface="Times New Roman" pitchFamily="18" charset="0"/>
                <a:cs typeface="Times New Roman" pitchFamily="18" charset="0"/>
              </a:rPr>
              <a:t> manifest stage</a:t>
            </a:r>
            <a:r>
              <a:rPr lang="sr-Latn-RS" b="1" dirty="0">
                <a:latin typeface="Times New Roman" pitchFamily="18" charset="0"/>
                <a:cs typeface="Times New Roman" pitchFamily="18" charset="0"/>
              </a:rPr>
              <a:t>:</a:t>
            </a:r>
          </a:p>
          <a:p>
            <a:r>
              <a:rPr lang="en-US" dirty="0">
                <a:latin typeface="Times New Roman" pitchFamily="18" charset="0"/>
                <a:cs typeface="Times New Roman" pitchFamily="18" charset="0"/>
              </a:rPr>
              <a:t>It occurs </a:t>
            </a:r>
            <a:r>
              <a:rPr lang="en-US" dirty="0" smtClean="0">
                <a:latin typeface="Times New Roman" pitchFamily="18" charset="0"/>
                <a:cs typeface="Times New Roman" pitchFamily="18" charset="0"/>
              </a:rPr>
              <a:t>rarely.</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If the child survives, perforation of the tracheal wall, mediastinitis, lung abscess, gangrene or pneumothorax occur.</a:t>
            </a:r>
            <a:endParaRPr lang="en-US" b="1"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Clinical presentation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6329149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latin typeface="Times New Roman" pitchFamily="18" charset="0"/>
                <a:cs typeface="Times New Roman" pitchFamily="18" charset="0"/>
              </a:rPr>
              <a:t>Anamnesis, physical findings on the lungs: atelectasis, emphysema, </a:t>
            </a:r>
            <a:r>
              <a:rPr lang="en-US" dirty="0" smtClean="0">
                <a:latin typeface="Times New Roman" pitchFamily="18" charset="0"/>
                <a:cs typeface="Times New Roman" pitchFamily="18" charset="0"/>
              </a:rPr>
              <a:t>breathing </a:t>
            </a:r>
            <a:r>
              <a:rPr lang="en-US" dirty="0">
                <a:latin typeface="Times New Roman" pitchFamily="18" charset="0"/>
                <a:cs typeface="Times New Roman" pitchFamily="18" charset="0"/>
              </a:rPr>
              <a:t>difficulty, </a:t>
            </a:r>
            <a:r>
              <a:rPr lang="en-US" dirty="0" err="1">
                <a:latin typeface="Times New Roman" pitchFamily="18" charset="0"/>
                <a:cs typeface="Times New Roman" pitchFamily="18" charset="0"/>
              </a:rPr>
              <a:t>ballotman</a:t>
            </a:r>
            <a:r>
              <a:rPr lang="en-US" dirty="0">
                <a:latin typeface="Times New Roman" pitchFamily="18" charset="0"/>
                <a:cs typeface="Times New Roman" pitchFamily="18" charset="0"/>
              </a:rPr>
              <a:t>, or </a:t>
            </a:r>
            <a:r>
              <a:rPr lang="en-US" dirty="0" smtClean="0">
                <a:latin typeface="Times New Roman" pitchFamily="18" charset="0"/>
                <a:cs typeface="Times New Roman" pitchFamily="18" charset="0"/>
              </a:rPr>
              <a:t>discrete </a:t>
            </a:r>
            <a:r>
              <a:rPr lang="en-US" dirty="0">
                <a:latin typeface="Times New Roman" pitchFamily="18" charset="0"/>
                <a:cs typeface="Times New Roman" pitchFamily="18" charset="0"/>
              </a:rPr>
              <a:t>signs of bronchitis.</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X-ray of the lungs: the presence of a non-transparent foreign body.</a:t>
            </a:r>
            <a:endParaRPr lang="sr-Latn-RS" dirty="0">
              <a:latin typeface="Times New Roman" pitchFamily="18" charset="0"/>
              <a:cs typeface="Times New Roman" pitchFamily="18" charset="0"/>
            </a:endParaRPr>
          </a:p>
          <a:p>
            <a:r>
              <a:rPr lang="en-US" dirty="0" smtClean="0">
                <a:latin typeface="Times New Roman" pitchFamily="18" charset="0"/>
                <a:cs typeface="Times New Roman" pitchFamily="18" charset="0"/>
              </a:rPr>
              <a:t>In the </a:t>
            </a:r>
            <a:r>
              <a:rPr lang="en-US" dirty="0">
                <a:latin typeface="Times New Roman" pitchFamily="18" charset="0"/>
                <a:cs typeface="Times New Roman" pitchFamily="18" charset="0"/>
              </a:rPr>
              <a:t>case of </a:t>
            </a:r>
            <a:r>
              <a:rPr lang="en-US" dirty="0" smtClean="0">
                <a:latin typeface="Times New Roman" pitchFamily="18" charset="0"/>
                <a:cs typeface="Times New Roman" pitchFamily="18" charset="0"/>
              </a:rPr>
              <a:t>a transparent </a:t>
            </a:r>
            <a:r>
              <a:rPr lang="en-US" dirty="0">
                <a:latin typeface="Times New Roman" pitchFamily="18" charset="0"/>
                <a:cs typeface="Times New Roman" pitchFamily="18" charset="0"/>
              </a:rPr>
              <a:t>foreign bodies, indirect signs are observed: swaying of the mediastinum, emphysema, atelectasis, paradoxical movement of the diaphragm, but the findings can also be normal.</a:t>
            </a:r>
            <a:endParaRPr lang="sr-Latn-RS" dirty="0">
              <a:latin typeface="Times New Roman" pitchFamily="18" charset="0"/>
              <a:cs typeface="Times New Roman" pitchFamily="18" charset="0"/>
            </a:endParaRPr>
          </a:p>
          <a:p>
            <a:r>
              <a:rPr lang="en-US" b="1" dirty="0">
                <a:latin typeface="Times New Roman" pitchFamily="18" charset="0"/>
                <a:cs typeface="Times New Roman" pitchFamily="18" charset="0"/>
              </a:rPr>
              <a:t>TRACHEOBRONCHOSCOPY IS A DEFINITIVE DIAGNOSIS AND THERAPY!!!!</a:t>
            </a:r>
          </a:p>
        </p:txBody>
      </p:sp>
      <p:sp>
        <p:nvSpPr>
          <p:cNvPr id="3" name="Title 2"/>
          <p:cNvSpPr>
            <a:spLocks noGrp="1"/>
          </p:cNvSpPr>
          <p:nvPr>
            <p:ph type="title"/>
          </p:nvPr>
        </p:nvSpPr>
        <p:spPr/>
        <p:txBody>
          <a:bodyPr/>
          <a:lstStyle/>
          <a:p>
            <a:r>
              <a:rPr lang="en-US" dirty="0">
                <a:latin typeface="Times New Roman" pitchFamily="18" charset="0"/>
                <a:cs typeface="Times New Roman" pitchFamily="18" charset="0"/>
              </a:rPr>
              <a:t>Diagnosis and therapy</a:t>
            </a:r>
          </a:p>
        </p:txBody>
      </p:sp>
    </p:spTree>
    <p:extLst>
      <p:ext uri="{BB962C8B-B14F-4D97-AF65-F5344CB8AC3E}">
        <p14:creationId xmlns:p14="http://schemas.microsoft.com/office/powerpoint/2010/main" val="1296144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200" y="1461136"/>
            <a:ext cx="2430780" cy="4373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394200" y="2133600"/>
            <a:ext cx="3124200" cy="3693319"/>
          </a:xfrm>
          <a:prstGeom prst="rect">
            <a:avLst/>
          </a:prstGeom>
          <a:noFill/>
        </p:spPr>
        <p:txBody>
          <a:bodyPr wrap="square" rtlCol="0">
            <a:spAutoFit/>
          </a:bodyPr>
          <a:lstStyle/>
          <a:p>
            <a:r>
              <a:rPr lang="en-US" dirty="0" smtClean="0"/>
              <a:t>Conductive zone:</a:t>
            </a:r>
          </a:p>
          <a:p>
            <a:endParaRPr lang="en-US" dirty="0" smtClean="0"/>
          </a:p>
          <a:p>
            <a:r>
              <a:rPr lang="en-US" dirty="0"/>
              <a:t> </a:t>
            </a:r>
            <a:r>
              <a:rPr lang="en-US" dirty="0" smtClean="0"/>
              <a:t>filters, warms, </a:t>
            </a:r>
            <a:r>
              <a:rPr lang="en-US" dirty="0"/>
              <a:t>and </a:t>
            </a:r>
            <a:r>
              <a:rPr lang="en-US" dirty="0" smtClean="0"/>
              <a:t>moistens </a:t>
            </a:r>
            <a:r>
              <a:rPr lang="en-US" dirty="0"/>
              <a:t>air and </a:t>
            </a:r>
            <a:r>
              <a:rPr lang="en-US" dirty="0" smtClean="0"/>
              <a:t>conducts </a:t>
            </a:r>
            <a:r>
              <a:rPr lang="en-US" dirty="0"/>
              <a:t>it into the lungs</a:t>
            </a:r>
            <a:r>
              <a:rPr lang="en-US" dirty="0" smtClean="0"/>
              <a:t>.</a:t>
            </a:r>
          </a:p>
          <a:p>
            <a:endParaRPr lang="en-US" dirty="0"/>
          </a:p>
          <a:p>
            <a:endParaRPr lang="en-US" dirty="0" smtClean="0"/>
          </a:p>
          <a:p>
            <a:endParaRPr lang="en-US" dirty="0"/>
          </a:p>
          <a:p>
            <a:endParaRPr lang="en-US" dirty="0" smtClean="0"/>
          </a:p>
          <a:p>
            <a:r>
              <a:rPr lang="en-US" dirty="0" smtClean="0"/>
              <a:t>Respiratory zone:</a:t>
            </a:r>
          </a:p>
          <a:p>
            <a:endParaRPr lang="en-US" dirty="0" smtClean="0"/>
          </a:p>
          <a:p>
            <a:r>
              <a:rPr lang="en-US" dirty="0"/>
              <a:t>gas transfer</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5" name="Content Placeholder 4" descr="Ð¡ÑÐ¾Ð´Ð½Ð° ÑÐ»Ð¸ÐºÐ°"/>
          <p:cNvPicPr>
            <a:picLocks noGrp="1"/>
          </p:cNvPicPr>
          <p:nvPr>
            <p:ph idx="1"/>
          </p:nvPr>
        </p:nvPicPr>
        <p:blipFill>
          <a:blip r:embed="rId2"/>
          <a:srcRect/>
          <a:stretch>
            <a:fillRect/>
          </a:stretch>
        </p:blipFill>
        <p:spPr bwMode="auto">
          <a:xfrm>
            <a:off x="381000" y="1371600"/>
            <a:ext cx="4525962" cy="4525962"/>
          </a:xfrm>
          <a:prstGeom prst="rect">
            <a:avLst/>
          </a:prstGeom>
          <a:noFill/>
        </p:spPr>
      </p:pic>
      <p:pic>
        <p:nvPicPr>
          <p:cNvPr id="1028" name="Picture 4" descr="Ð ÐµÐ·ÑÐ»ÑÐ°Ñ ÑÐ»Ð¸ÐºÐ° Ð·Ð° corpus alienum bronchus"/>
          <p:cNvPicPr>
            <a:picLocks noChangeAspect="1" noChangeArrowheads="1"/>
          </p:cNvPicPr>
          <p:nvPr/>
        </p:nvPicPr>
        <p:blipFill>
          <a:blip r:embed="rId3"/>
          <a:srcRect/>
          <a:stretch>
            <a:fillRect/>
          </a:stretch>
        </p:blipFill>
        <p:spPr bwMode="auto">
          <a:xfrm>
            <a:off x="5334000" y="1828800"/>
            <a:ext cx="3400425" cy="3667125"/>
          </a:xfrm>
          <a:prstGeom prst="rect">
            <a:avLst/>
          </a:prstGeom>
          <a:noFill/>
        </p:spPr>
      </p:pic>
    </p:spTree>
    <p:extLst>
      <p:ext uri="{BB962C8B-B14F-4D97-AF65-F5344CB8AC3E}">
        <p14:creationId xmlns:p14="http://schemas.microsoft.com/office/powerpoint/2010/main" val="2060323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latin typeface="Times New Roman" pitchFamily="18" charset="0"/>
                <a:cs typeface="Times New Roman" pitchFamily="18" charset="0"/>
              </a:rPr>
              <a:t>Complications occur more often in </a:t>
            </a:r>
            <a:r>
              <a:rPr lang="en-US" dirty="0" smtClean="0">
                <a:latin typeface="Times New Roman" pitchFamily="18" charset="0"/>
                <a:cs typeface="Times New Roman" pitchFamily="18" charset="0"/>
              </a:rPr>
              <a:t>the cases of the vegetable </a:t>
            </a:r>
            <a:r>
              <a:rPr lang="en-US" dirty="0">
                <a:latin typeface="Times New Roman" pitchFamily="18" charset="0"/>
                <a:cs typeface="Times New Roman" pitchFamily="18" charset="0"/>
              </a:rPr>
              <a:t>foreign bodies and in younger children.</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Complications are </a:t>
            </a:r>
            <a:r>
              <a:rPr lang="en-US" dirty="0" smtClean="0">
                <a:latin typeface="Times New Roman" pitchFamily="18" charset="0"/>
                <a:cs typeface="Times New Roman" pitchFamily="18" charset="0"/>
              </a:rPr>
              <a:t>clinically </a:t>
            </a:r>
            <a:r>
              <a:rPr lang="en-US" dirty="0">
                <a:latin typeface="Times New Roman" pitchFamily="18" charset="0"/>
                <a:cs typeface="Times New Roman" pitchFamily="18" charset="0"/>
              </a:rPr>
              <a:t>manifested as pneumothorax, emphysema, atelectasis, bleeding and death.</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In about 1% </a:t>
            </a:r>
            <a:r>
              <a:rPr lang="en-US" dirty="0" smtClean="0">
                <a:latin typeface="Times New Roman" pitchFamily="18" charset="0"/>
                <a:cs typeface="Times New Roman" pitchFamily="18" charset="0"/>
              </a:rPr>
              <a:t>of case, </a:t>
            </a:r>
            <a:r>
              <a:rPr lang="en-US" dirty="0">
                <a:latin typeface="Times New Roman" pitchFamily="18" charset="0"/>
                <a:cs typeface="Times New Roman" pitchFamily="18" charset="0"/>
              </a:rPr>
              <a:t>foreign </a:t>
            </a:r>
            <a:r>
              <a:rPr lang="en-US" dirty="0" smtClean="0">
                <a:latin typeface="Times New Roman" pitchFamily="18" charset="0"/>
                <a:cs typeface="Times New Roman" pitchFamily="18" charset="0"/>
              </a:rPr>
              <a:t>bodies </a:t>
            </a:r>
            <a:r>
              <a:rPr lang="en-US" dirty="0">
                <a:latin typeface="Times New Roman" pitchFamily="18" charset="0"/>
                <a:cs typeface="Times New Roman" pitchFamily="18" charset="0"/>
              </a:rPr>
              <a:t>cannot be extracted during </a:t>
            </a:r>
            <a:r>
              <a:rPr lang="en-US" dirty="0" err="1">
                <a:latin typeface="Times New Roman" pitchFamily="18" charset="0"/>
                <a:cs typeface="Times New Roman" pitchFamily="18" charset="0"/>
              </a:rPr>
              <a:t>tracheobronchoscopy</a:t>
            </a:r>
            <a:r>
              <a:rPr lang="en-US" dirty="0">
                <a:latin typeface="Times New Roman" pitchFamily="18" charset="0"/>
                <a:cs typeface="Times New Roman" pitchFamily="18" charset="0"/>
              </a:rPr>
              <a:t> and it is necessary to perform a thoracotomy.</a:t>
            </a:r>
            <a:endParaRPr lang="sr-Latn-RS" dirty="0">
              <a:latin typeface="Times New Roman" pitchFamily="18" charset="0"/>
              <a:cs typeface="Times New Roman" pitchFamily="18" charset="0"/>
            </a:endParaRPr>
          </a:p>
          <a:p>
            <a:r>
              <a:rPr lang="en-US" b="1" dirty="0">
                <a:latin typeface="Times New Roman" pitchFamily="18" charset="0"/>
                <a:cs typeface="Times New Roman" pitchFamily="18" charset="0"/>
              </a:rPr>
              <a:t>PREVENTION OF FOREIGN BODY ASPIRATION MUST BE IMPORTANT AND CONTINUOUS!!!</a:t>
            </a:r>
          </a:p>
        </p:txBody>
      </p:sp>
      <p:sp>
        <p:nvSpPr>
          <p:cNvPr id="3" name="Title 2"/>
          <p:cNvSpPr>
            <a:spLocks noGrp="1"/>
          </p:cNvSpPr>
          <p:nvPr>
            <p:ph type="title"/>
          </p:nvPr>
        </p:nvSpPr>
        <p:spPr/>
        <p:txBody>
          <a:bodyPr>
            <a:normAutofit fontScale="90000"/>
          </a:bodyPr>
          <a:lstStyle/>
          <a:p>
            <a:r>
              <a:rPr lang="en-US" dirty="0">
                <a:latin typeface="Times New Roman" pitchFamily="18" charset="0"/>
                <a:cs typeface="Times New Roman" pitchFamily="18" charset="0"/>
              </a:rPr>
              <a:t>Complications of foreign body extraction.</a:t>
            </a:r>
          </a:p>
        </p:txBody>
      </p:sp>
    </p:spTree>
    <p:extLst>
      <p:ext uri="{BB962C8B-B14F-4D97-AF65-F5344CB8AC3E}">
        <p14:creationId xmlns:p14="http://schemas.microsoft.com/office/powerpoint/2010/main" val="37877709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Foreign bodies remain </a:t>
            </a:r>
            <a:r>
              <a:rPr lang="en-US" dirty="0" smtClean="0">
                <a:latin typeface="Times New Roman" pitchFamily="18" charset="0"/>
                <a:cs typeface="Times New Roman" pitchFamily="18" charset="0"/>
              </a:rPr>
              <a:t>in the </a:t>
            </a:r>
            <a:r>
              <a:rPr lang="en-US" dirty="0">
                <a:latin typeface="Times New Roman" pitchFamily="18" charset="0"/>
                <a:cs typeface="Times New Roman" pitchFamily="18" charset="0"/>
              </a:rPr>
              <a:t>esophagus due to changes in the esophageal walls (tumors, diverticulum, stenosis...) or due to the nature, size and shape of the foreign body.</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If there are no changes in esophageal walls, the foreign body usually remains in the </a:t>
            </a:r>
            <a:r>
              <a:rPr lang="en-US" dirty="0" smtClean="0">
                <a:latin typeface="Times New Roman" pitchFamily="18" charset="0"/>
                <a:cs typeface="Times New Roman" pitchFamily="18" charset="0"/>
              </a:rPr>
              <a:t>upper esophageal sphincter.</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x-none" dirty="0">
                <a:latin typeface="Times New Roman" pitchFamily="18" charset="0"/>
                <a:cs typeface="Times New Roman" pitchFamily="18" charset="0"/>
              </a:rPr>
              <a:t> </a:t>
            </a:r>
            <a:r>
              <a:rPr lang="sr-Latn-RS" dirty="0">
                <a:latin typeface="Times New Roman" pitchFamily="18" charset="0"/>
                <a:cs typeface="Times New Roman" pitchFamily="18" charset="0"/>
              </a:rPr>
              <a:t>Esophageal foreign bodies</a:t>
            </a:r>
            <a:endParaRPr lang="en-US" dirty="0">
              <a:latin typeface="Times New Roman" pitchFamily="18" charset="0"/>
              <a:cs typeface="Times New Roman" pitchFamily="18" charset="0"/>
            </a:endParaRPr>
          </a:p>
        </p:txBody>
      </p:sp>
      <p:sp>
        <p:nvSpPr>
          <p:cNvPr id="23554" name="AutoShape 2" descr="Ð ÐµÐ·ÑÐ»ÑÐ°Ñ ÑÐ»Ð¸ÐºÐ° Ð·Ð° corpus alienum bronch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3556" name="Picture 4" descr="Ð ÐµÐ·ÑÐ»ÑÐ°Ñ ÑÐ»Ð¸ÐºÐ° Ð·Ð° corpus alienum bronchus"/>
          <p:cNvPicPr>
            <a:picLocks noChangeAspect="1" noChangeArrowheads="1"/>
          </p:cNvPicPr>
          <p:nvPr/>
        </p:nvPicPr>
        <p:blipFill>
          <a:blip r:embed="rId2"/>
          <a:srcRect/>
          <a:stretch>
            <a:fillRect/>
          </a:stretch>
        </p:blipFill>
        <p:spPr bwMode="auto">
          <a:xfrm>
            <a:off x="1295400" y="4518359"/>
            <a:ext cx="2476500" cy="2339641"/>
          </a:xfrm>
          <a:prstGeom prst="rect">
            <a:avLst/>
          </a:prstGeom>
          <a:noFill/>
        </p:spPr>
      </p:pic>
      <p:pic>
        <p:nvPicPr>
          <p:cNvPr id="23558" name="Picture 6" descr="Ð ÐµÐ·ÑÐ»ÑÐ°Ñ ÑÐ»Ð¸ÐºÐ° Ð·Ð° corpus alienum bronchus"/>
          <p:cNvPicPr>
            <a:picLocks noChangeAspect="1" noChangeArrowheads="1"/>
          </p:cNvPicPr>
          <p:nvPr/>
        </p:nvPicPr>
        <p:blipFill>
          <a:blip r:embed="rId3"/>
          <a:srcRect/>
          <a:stretch>
            <a:fillRect/>
          </a:stretch>
        </p:blipFill>
        <p:spPr bwMode="auto">
          <a:xfrm>
            <a:off x="5486400" y="4648200"/>
            <a:ext cx="2486025" cy="1838325"/>
          </a:xfrm>
          <a:prstGeom prst="rect">
            <a:avLst/>
          </a:prstGeom>
          <a:noFill/>
        </p:spPr>
      </p:pic>
    </p:spTree>
    <p:extLst>
      <p:ext uri="{BB962C8B-B14F-4D97-AF65-F5344CB8AC3E}">
        <p14:creationId xmlns:p14="http://schemas.microsoft.com/office/powerpoint/2010/main" val="15186264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Children </a:t>
            </a:r>
            <a:r>
              <a:rPr lang="en-US" dirty="0" smtClean="0">
                <a:latin typeface="Times New Roman" pitchFamily="18" charset="0"/>
                <a:cs typeface="Times New Roman" pitchFamily="18" charset="0"/>
              </a:rPr>
              <a:t>during </a:t>
            </a:r>
            <a:r>
              <a:rPr lang="en-US" dirty="0">
                <a:latin typeface="Times New Roman" pitchFamily="18" charset="0"/>
                <a:cs typeface="Times New Roman" pitchFamily="18" charset="0"/>
              </a:rPr>
              <a:t>the game swallow foreign bodies (metal coins, parts of toys).</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In adults, foreign bodies remain in the esophagus due to gluttony, alcoholism or insensitivity due to wearing a </a:t>
            </a:r>
            <a:r>
              <a:rPr lang="en-US" dirty="0" smtClean="0">
                <a:latin typeface="Times New Roman" pitchFamily="18" charset="0"/>
                <a:cs typeface="Times New Roman" pitchFamily="18" charset="0"/>
              </a:rPr>
              <a:t>dental </a:t>
            </a:r>
            <a:r>
              <a:rPr lang="en-US" dirty="0">
                <a:latin typeface="Times New Roman" pitchFamily="18" charset="0"/>
                <a:cs typeface="Times New Roman" pitchFamily="18" charset="0"/>
              </a:rPr>
              <a:t>prosthesis.</a:t>
            </a:r>
            <a:endParaRPr lang="sr-Latn-RS" dirty="0">
              <a:latin typeface="Times New Roman" pitchFamily="18" charset="0"/>
              <a:cs typeface="Times New Roman" pitchFamily="18" charset="0"/>
            </a:endParaRPr>
          </a:p>
          <a:p>
            <a:r>
              <a:rPr lang="en-US" dirty="0" smtClean="0">
                <a:latin typeface="Times New Roman" pitchFamily="18" charset="0"/>
                <a:cs typeface="Times New Roman" pitchFamily="18" charset="0"/>
              </a:rPr>
              <a:t>Foreign </a:t>
            </a:r>
            <a:r>
              <a:rPr lang="en-US" dirty="0">
                <a:latin typeface="Times New Roman" pitchFamily="18" charset="0"/>
                <a:cs typeface="Times New Roman" pitchFamily="18" charset="0"/>
              </a:rPr>
              <a:t>body causes necrosis and damage to the esophageal walls, occurrence</a:t>
            </a:r>
            <a:r>
              <a:rPr lang="sr-Latn-RS" dirty="0">
                <a:latin typeface="Times New Roman" pitchFamily="18" charset="0"/>
                <a:cs typeface="Times New Roman" pitchFamily="18" charset="0"/>
              </a:rPr>
              <a:t> of</a:t>
            </a:r>
            <a:r>
              <a:rPr lang="en-US" dirty="0">
                <a:latin typeface="Times New Roman" pitchFamily="18" charset="0"/>
                <a:cs typeface="Times New Roman" pitchFamily="18" charset="0"/>
              </a:rPr>
              <a:t> mediastinitis, pleuritis or peritonitis with the formation of a periesophageal abscess.</a:t>
            </a:r>
          </a:p>
        </p:txBody>
      </p:sp>
      <p:sp>
        <p:nvSpPr>
          <p:cNvPr id="3" name="Title 2"/>
          <p:cNvSpPr>
            <a:spLocks noGrp="1"/>
          </p:cNvSpPr>
          <p:nvPr>
            <p:ph type="title"/>
          </p:nvPr>
        </p:nvSpPr>
        <p:spPr/>
        <p:txBody>
          <a:bodyPr/>
          <a:lstStyle/>
          <a:p>
            <a:r>
              <a:rPr lang="en-US" dirty="0">
                <a:latin typeface="Times New Roman" pitchFamily="18" charset="0"/>
                <a:cs typeface="Times New Roman" pitchFamily="18" charset="0"/>
              </a:rPr>
              <a:t>Etiology and pathogenesis</a:t>
            </a:r>
          </a:p>
        </p:txBody>
      </p:sp>
    </p:spTree>
    <p:extLst>
      <p:ext uri="{BB962C8B-B14F-4D97-AF65-F5344CB8AC3E}">
        <p14:creationId xmlns:p14="http://schemas.microsoft.com/office/powerpoint/2010/main" val="39895762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sr-Latn-RS" dirty="0">
                <a:latin typeface="Times New Roman" pitchFamily="18" charset="0"/>
                <a:cs typeface="Times New Roman" pitchFamily="18" charset="0"/>
              </a:rPr>
              <a:t>S</a:t>
            </a:r>
            <a:r>
              <a:rPr lang="en-US" dirty="0">
                <a:latin typeface="Times New Roman" pitchFamily="18" charset="0"/>
                <a:cs typeface="Times New Roman" pitchFamily="18" charset="0"/>
              </a:rPr>
              <a:t>wallowing</a:t>
            </a:r>
            <a:r>
              <a:rPr lang="sr-Latn-RS" dirty="0">
                <a:latin typeface="Times New Roman" pitchFamily="18" charset="0"/>
                <a:cs typeface="Times New Roman" pitchFamily="18" charset="0"/>
              </a:rPr>
              <a:t> difficulty</a:t>
            </a:r>
            <a:r>
              <a:rPr lang="en-US" dirty="0">
                <a:latin typeface="Times New Roman" pitchFamily="18" charset="0"/>
                <a:cs typeface="Times New Roman" pitchFamily="18" charset="0"/>
              </a:rPr>
              <a:t> or complete inability to swallow, hypersalivation, anxiety, fear, cough, neck swelling in case of </a:t>
            </a:r>
            <a:r>
              <a:rPr lang="en-US" dirty="0" smtClean="0">
                <a:latin typeface="Times New Roman" pitchFamily="18" charset="0"/>
                <a:cs typeface="Times New Roman" pitchFamily="18" charset="0"/>
              </a:rPr>
              <a:t>perforations </a:t>
            </a:r>
            <a:r>
              <a:rPr lang="en-US" dirty="0">
                <a:latin typeface="Times New Roman" pitchFamily="18" charset="0"/>
                <a:cs typeface="Times New Roman" pitchFamily="18" charset="0"/>
              </a:rPr>
              <a:t>or pain in the epigastrium...</a:t>
            </a:r>
          </a:p>
        </p:txBody>
      </p:sp>
      <p:sp>
        <p:nvSpPr>
          <p:cNvPr id="3" name="Title 2"/>
          <p:cNvSpPr>
            <a:spLocks noGrp="1"/>
          </p:cNvSpPr>
          <p:nvPr>
            <p:ph type="title"/>
          </p:nvPr>
        </p:nvSpPr>
        <p:spPr/>
        <p:txBody>
          <a:bodyPr/>
          <a:lstStyle/>
          <a:p>
            <a:r>
              <a:rPr lang="sr-Latn-RS" dirty="0">
                <a:latin typeface="Times New Roman" pitchFamily="18" charset="0"/>
                <a:cs typeface="Times New Roman" pitchFamily="18" charset="0"/>
              </a:rPr>
              <a:t>Clinical </a:t>
            </a:r>
            <a:r>
              <a:rPr lang="en-US" dirty="0" smtClean="0">
                <a:latin typeface="Times New Roman" pitchFamily="18" charset="0"/>
                <a:cs typeface="Times New Roman" pitchFamily="18" charset="0"/>
              </a:rPr>
              <a:t>presentation</a:t>
            </a:r>
            <a:endParaRPr lang="en-US" dirty="0">
              <a:latin typeface="Times New Roman" pitchFamily="18" charset="0"/>
              <a:cs typeface="Times New Roman" pitchFamily="18" charset="0"/>
            </a:endParaRPr>
          </a:p>
        </p:txBody>
      </p:sp>
      <p:pic>
        <p:nvPicPr>
          <p:cNvPr id="25602" name="Picture 2" descr="Ð ÐµÐ·ÑÐ»ÑÐ°Ñ ÑÐ»Ð¸ÐºÐ° Ð·Ð° corpus alienum bronchus"/>
          <p:cNvPicPr>
            <a:picLocks noChangeAspect="1" noChangeArrowheads="1"/>
          </p:cNvPicPr>
          <p:nvPr/>
        </p:nvPicPr>
        <p:blipFill>
          <a:blip r:embed="rId2"/>
          <a:srcRect/>
          <a:stretch>
            <a:fillRect/>
          </a:stretch>
        </p:blipFill>
        <p:spPr bwMode="auto">
          <a:xfrm>
            <a:off x="1143000" y="3352800"/>
            <a:ext cx="2667000" cy="2438400"/>
          </a:xfrm>
          <a:prstGeom prst="rect">
            <a:avLst/>
          </a:prstGeom>
          <a:noFill/>
        </p:spPr>
      </p:pic>
      <p:pic>
        <p:nvPicPr>
          <p:cNvPr id="25604" name="Picture 4" descr="Ð¡ÑÐ¾Ð´Ð½Ð° ÑÐ»Ð¸ÐºÐ°"/>
          <p:cNvPicPr>
            <a:picLocks noChangeAspect="1" noChangeArrowheads="1"/>
          </p:cNvPicPr>
          <p:nvPr/>
        </p:nvPicPr>
        <p:blipFill>
          <a:blip r:embed="rId3"/>
          <a:srcRect/>
          <a:stretch>
            <a:fillRect/>
          </a:stretch>
        </p:blipFill>
        <p:spPr bwMode="auto">
          <a:xfrm>
            <a:off x="4551363" y="3271837"/>
            <a:ext cx="2763837" cy="2494627"/>
          </a:xfrm>
          <a:prstGeom prst="rect">
            <a:avLst/>
          </a:prstGeom>
          <a:noFill/>
        </p:spPr>
      </p:pic>
    </p:spTree>
    <p:extLst>
      <p:ext uri="{BB962C8B-B14F-4D97-AF65-F5344CB8AC3E}">
        <p14:creationId xmlns:p14="http://schemas.microsoft.com/office/powerpoint/2010/main" val="38810093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Anamnesis, clinical picture, radiography in the case of non-transparent foreign bodies</a:t>
            </a:r>
            <a:endParaRPr lang="sr-Latn-RS" dirty="0">
              <a:latin typeface="Times New Roman" pitchFamily="18" charset="0"/>
              <a:cs typeface="Times New Roman" pitchFamily="18" charset="0"/>
            </a:endParaRPr>
          </a:p>
          <a:p>
            <a:r>
              <a:rPr lang="en-US" dirty="0">
                <a:latin typeface="Times New Roman" pitchFamily="18" charset="0"/>
                <a:cs typeface="Times New Roman" pitchFamily="18" charset="0"/>
              </a:rPr>
              <a:t>Esophagoscopy is the gold standard </a:t>
            </a:r>
            <a:r>
              <a:rPr lang="en-US" dirty="0" smtClean="0">
                <a:latin typeface="Times New Roman" pitchFamily="18" charset="0"/>
                <a:cs typeface="Times New Roman" pitchFamily="18" charset="0"/>
              </a:rPr>
              <a:t>procedure in </a:t>
            </a:r>
            <a:r>
              <a:rPr lang="en-US" dirty="0">
                <a:latin typeface="Times New Roman" pitchFamily="18" charset="0"/>
                <a:cs typeface="Times New Roman" pitchFamily="18" charset="0"/>
              </a:rPr>
              <a:t>diagnosing and treating!!!</a:t>
            </a:r>
          </a:p>
        </p:txBody>
      </p:sp>
      <p:sp>
        <p:nvSpPr>
          <p:cNvPr id="3" name="Title 2"/>
          <p:cNvSpPr>
            <a:spLocks noGrp="1"/>
          </p:cNvSpPr>
          <p:nvPr>
            <p:ph type="title"/>
          </p:nvPr>
        </p:nvSpPr>
        <p:spPr/>
        <p:txBody>
          <a:bodyPr>
            <a:normAutofit/>
          </a:bodyPr>
          <a:lstStyle/>
          <a:p>
            <a:r>
              <a:rPr lang="en-US" dirty="0">
                <a:latin typeface="Times New Roman" pitchFamily="18" charset="0"/>
                <a:cs typeface="Times New Roman" pitchFamily="18" charset="0"/>
              </a:rPr>
              <a:t>Diagnosis and differential diagnosis</a:t>
            </a:r>
          </a:p>
        </p:txBody>
      </p:sp>
    </p:spTree>
    <p:extLst>
      <p:ext uri="{BB962C8B-B14F-4D97-AF65-F5344CB8AC3E}">
        <p14:creationId xmlns:p14="http://schemas.microsoft.com/office/powerpoint/2010/main" val="1298919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Times New Roman" pitchFamily="18" charset="0"/>
                <a:cs typeface="Times New Roman" pitchFamily="18" charset="0"/>
              </a:rPr>
              <a:t>Tracheal </a:t>
            </a:r>
            <a:r>
              <a:rPr lang="en-US" dirty="0" smtClean="0">
                <a:latin typeface="Times New Roman" pitchFamily="18" charset="0"/>
                <a:cs typeface="Times New Roman" pitchFamily="18" charset="0"/>
              </a:rPr>
              <a:t>skeleton:  Cartilaginous rings, ligaments</a:t>
            </a:r>
            <a:r>
              <a:rPr lang="en-US" dirty="0">
                <a:latin typeface="Times New Roman" pitchFamily="18" charset="0"/>
                <a:cs typeface="Times New Roman" pitchFamily="18" charset="0"/>
              </a:rPr>
              <a:t>,</a:t>
            </a:r>
          </a:p>
          <a:p>
            <a:pPr marL="109728" indent="0">
              <a:buNone/>
            </a:pPr>
            <a:r>
              <a:rPr lang="en-US" dirty="0">
                <a:latin typeface="Times New Roman" pitchFamily="18" charset="0"/>
                <a:cs typeface="Times New Roman" pitchFamily="18" charset="0"/>
              </a:rPr>
              <a:t>connective elastic </a:t>
            </a:r>
            <a:r>
              <a:rPr lang="en-US" dirty="0" smtClean="0">
                <a:latin typeface="Times New Roman" pitchFamily="18" charset="0"/>
                <a:cs typeface="Times New Roman" pitchFamily="18" charset="0"/>
              </a:rPr>
              <a:t>membrane.</a:t>
            </a:r>
          </a:p>
          <a:p>
            <a:r>
              <a:rPr lang="en-US" dirty="0" smtClean="0">
                <a:latin typeface="Times New Roman" pitchFamily="18" charset="0"/>
                <a:cs typeface="Times New Roman" pitchFamily="18" charset="0"/>
              </a:rPr>
              <a:t>Smooth </a:t>
            </a:r>
            <a:r>
              <a:rPr lang="en-US" dirty="0">
                <a:latin typeface="Times New Roman" pitchFamily="18" charset="0"/>
                <a:cs typeface="Times New Roman" pitchFamily="18" charset="0"/>
              </a:rPr>
              <a:t>muscles</a:t>
            </a:r>
          </a:p>
          <a:p>
            <a:r>
              <a:rPr lang="en-US" dirty="0" smtClean="0">
                <a:latin typeface="Times New Roman" pitchFamily="18" charset="0"/>
                <a:cs typeface="Times New Roman" pitchFamily="18" charset="0"/>
              </a:rPr>
              <a:t>Respiratory mucosa</a:t>
            </a:r>
          </a:p>
          <a:p>
            <a:r>
              <a:rPr lang="en-US" dirty="0" smtClean="0">
                <a:latin typeface="Times New Roman" pitchFamily="18" charset="0"/>
                <a:cs typeface="Times New Roman" pitchFamily="18" charset="0"/>
              </a:rPr>
              <a:t>Vascularization - Inferior </a:t>
            </a:r>
            <a:r>
              <a:rPr lang="en-US" dirty="0">
                <a:latin typeface="Times New Roman" pitchFamily="18" charset="0"/>
                <a:cs typeface="Times New Roman" pitchFamily="18" charset="0"/>
              </a:rPr>
              <a:t>thyroid artery and anastomosis with the superior thyroid artery</a:t>
            </a:r>
          </a:p>
          <a:p>
            <a:r>
              <a:rPr lang="en-US" dirty="0">
                <a:latin typeface="Times New Roman" pitchFamily="18" charset="0"/>
                <a:cs typeface="Times New Roman" pitchFamily="18" charset="0"/>
              </a:rPr>
              <a:t>    Lymphatic </a:t>
            </a:r>
            <a:r>
              <a:rPr lang="en-US" dirty="0" smtClean="0">
                <a:latin typeface="Times New Roman" pitchFamily="18" charset="0"/>
                <a:cs typeface="Times New Roman" pitchFamily="18" charset="0"/>
              </a:rPr>
              <a:t>network - part </a:t>
            </a:r>
            <a:r>
              <a:rPr lang="en-US" dirty="0">
                <a:latin typeface="Times New Roman" pitchFamily="18" charset="0"/>
                <a:cs typeface="Times New Roman" pitchFamily="18" charset="0"/>
              </a:rPr>
              <a:t>of the lymphatic network of the neck and chest cavity</a:t>
            </a:r>
          </a:p>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Innervation -  </a:t>
            </a:r>
            <a:r>
              <a:rPr lang="en-US" dirty="0" err="1" smtClean="0">
                <a:latin typeface="Times New Roman" pitchFamily="18" charset="0"/>
                <a:cs typeface="Times New Roman" pitchFamily="18" charset="0"/>
              </a:rPr>
              <a:t>vagus</a:t>
            </a:r>
            <a:r>
              <a:rPr lang="en-US" dirty="0" smtClean="0">
                <a:latin typeface="Times New Roman" pitchFamily="18" charset="0"/>
                <a:cs typeface="Times New Roman" pitchFamily="18" charset="0"/>
              </a:rPr>
              <a:t> nerve and sympathetic nervous system</a:t>
            </a:r>
            <a:endParaRPr lang="x-none" dirty="0" smtClean="0">
              <a:latin typeface="Times New Roman" pitchFamily="18" charset="0"/>
              <a:cs typeface="Times New Roman" pitchFamily="18" charset="0"/>
            </a:endParaRPr>
          </a:p>
          <a:p>
            <a:endParaRPr lang="x-none" dirty="0" smtClean="0"/>
          </a:p>
          <a:p>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latin typeface="Times New Roman" pitchFamily="18" charset="0"/>
                <a:cs typeface="Times New Roman" pitchFamily="18" charset="0"/>
              </a:rPr>
              <a:t>Breathing, </a:t>
            </a:r>
            <a:r>
              <a:rPr lang="en-US" dirty="0" smtClean="0">
                <a:latin typeface="Times New Roman" pitchFamily="18" charset="0"/>
                <a:cs typeface="Times New Roman" pitchFamily="18" charset="0"/>
              </a:rPr>
              <a:t>protection</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study of the tracheobronchial tree is important to a number of medical disciplines</a:t>
            </a:r>
          </a:p>
          <a:p>
            <a:r>
              <a:rPr lang="en-US" dirty="0">
                <a:latin typeface="Times New Roman" pitchFamily="18" charset="0"/>
                <a:cs typeface="Times New Roman" pitchFamily="18" charset="0"/>
              </a:rPr>
              <a:t>The trachea continues directly </a:t>
            </a:r>
            <a:r>
              <a:rPr lang="en-US" dirty="0" smtClean="0">
                <a:latin typeface="Times New Roman" pitchFamily="18" charset="0"/>
                <a:cs typeface="Times New Roman" pitchFamily="18" charset="0"/>
              </a:rPr>
              <a:t>from the </a:t>
            </a:r>
            <a:r>
              <a:rPr lang="en-US" dirty="0">
                <a:latin typeface="Times New Roman" pitchFamily="18" charset="0"/>
                <a:cs typeface="Times New Roman" pitchFamily="18" charset="0"/>
              </a:rPr>
              <a:t>larynx.</a:t>
            </a:r>
          </a:p>
          <a:p>
            <a:r>
              <a:rPr lang="en-US" dirty="0">
                <a:latin typeface="Times New Roman" pitchFamily="18" charset="0"/>
                <a:cs typeface="Times New Roman" pitchFamily="18" charset="0"/>
              </a:rPr>
              <a:t>Many diseases affect both organs simultaneously</a:t>
            </a:r>
          </a:p>
          <a:p>
            <a:r>
              <a:rPr lang="en-US" dirty="0">
                <a:latin typeface="Times New Roman" pitchFamily="18" charset="0"/>
                <a:cs typeface="Times New Roman" pitchFamily="18" charset="0"/>
              </a:rPr>
              <a:t>Endoscopic diagnostics and therapy (bronchoscopy) developed as part of otorhinolaryngology, and were later accepted by thoracic surgeons, pediatricians</a:t>
            </a:r>
          </a:p>
        </p:txBody>
      </p:sp>
      <p:sp>
        <p:nvSpPr>
          <p:cNvPr id="3" name="Title 2"/>
          <p:cNvSpPr>
            <a:spLocks noGrp="1"/>
          </p:cNvSpPr>
          <p:nvPr>
            <p:ph type="title"/>
          </p:nvPr>
        </p:nvSpPr>
        <p:spPr/>
        <p:txBody>
          <a:bodyPr/>
          <a:lstStyle/>
          <a:p>
            <a:r>
              <a:rPr lang="en-US" dirty="0">
                <a:latin typeface="Times New Roman" pitchFamily="18" charset="0"/>
                <a:cs typeface="Times New Roman" pitchFamily="18" charset="0"/>
              </a:rPr>
              <a:t>F</a:t>
            </a:r>
            <a:r>
              <a:rPr lang="en-US" dirty="0" smtClean="0">
                <a:latin typeface="Times New Roman" pitchFamily="18" charset="0"/>
                <a:cs typeface="Times New Roman" pitchFamily="18" charset="0"/>
              </a:rPr>
              <a:t>unctions </a:t>
            </a:r>
            <a:r>
              <a:rPr lang="en-US" dirty="0">
                <a:latin typeface="Times New Roman" pitchFamily="18" charset="0"/>
                <a:cs typeface="Times New Roman" pitchFamily="18" charset="0"/>
              </a:rPr>
              <a:t>of the trachea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Times New Roman" pitchFamily="18" charset="0"/>
                <a:cs typeface="Times New Roman" pitchFamily="18" charset="0"/>
              </a:rPr>
              <a:t>A hollow muscular tube that connects the pharynx and the stomach, located from the </a:t>
            </a:r>
            <a:r>
              <a:rPr lang="en-US" dirty="0" smtClean="0">
                <a:latin typeface="Times New Roman" pitchFamily="18" charset="0"/>
                <a:cs typeface="Times New Roman" pitchFamily="18" charset="0"/>
              </a:rPr>
              <a:t>projection of </a:t>
            </a:r>
            <a:r>
              <a:rPr lang="en-US" dirty="0">
                <a:latin typeface="Times New Roman" pitchFamily="18" charset="0"/>
                <a:cs typeface="Times New Roman" pitchFamily="18" charset="0"/>
              </a:rPr>
              <a:t>the cricoid cartilage (sixth cervical vertebra) to the stomach (ninth thoracic vertebra</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length of the esophagus in a newborn is 8 cm, in adults it is an average of 25 cm</a:t>
            </a:r>
          </a:p>
          <a:p>
            <a:r>
              <a:rPr lang="en-US" dirty="0">
                <a:latin typeface="Times New Roman" pitchFamily="18" charset="0"/>
                <a:cs typeface="Times New Roman" pitchFamily="18" charset="0"/>
              </a:rPr>
              <a:t>Lumen, the width of the esophagus is 5 mm in a newborn, 20-30 mm in an adult</a:t>
            </a:r>
          </a:p>
        </p:txBody>
      </p:sp>
      <p:sp>
        <p:nvSpPr>
          <p:cNvPr id="3" name="Title 2"/>
          <p:cNvSpPr>
            <a:spLocks noGrp="1"/>
          </p:cNvSpPr>
          <p:nvPr>
            <p:ph type="title"/>
          </p:nvPr>
        </p:nvSpPr>
        <p:spPr/>
        <p:txBody>
          <a:bodyPr/>
          <a:lstStyle/>
          <a:p>
            <a:r>
              <a:rPr lang="x-none" smtClean="0">
                <a:latin typeface="Times New Roman" pitchFamily="18" charset="0"/>
                <a:cs typeface="Times New Roman" pitchFamily="18" charset="0"/>
              </a:rPr>
              <a:t>       </a:t>
            </a:r>
            <a:r>
              <a:rPr lang="en-US" dirty="0" smtClean="0">
                <a:latin typeface="Times New Roman" pitchFamily="18" charset="0"/>
                <a:cs typeface="Times New Roman" pitchFamily="18" charset="0"/>
              </a:rPr>
              <a:t>Esophagus</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a:latin typeface="Times New Roman" pitchFamily="18" charset="0"/>
                <a:cs typeface="Times New Roman" pitchFamily="18" charset="0"/>
              </a:rPr>
              <a:t>Three physiological constrictions:</a:t>
            </a:r>
          </a:p>
          <a:p>
            <a:endParaRPr lang="en-US" b="1" dirty="0">
              <a:latin typeface="Times New Roman" pitchFamily="18" charset="0"/>
              <a:cs typeface="Times New Roman" pitchFamily="18" charset="0"/>
            </a:endParaRPr>
          </a:p>
          <a:p>
            <a:r>
              <a:rPr lang="en-US" dirty="0">
                <a:latin typeface="Times New Roman" pitchFamily="18" charset="0"/>
                <a:cs typeface="Times New Roman" pitchFamily="18" charset="0"/>
              </a:rPr>
              <a:t>1. At the very beginning </a:t>
            </a:r>
            <a:r>
              <a:rPr lang="en-US" dirty="0" smtClean="0">
                <a:latin typeface="Times New Roman" pitchFamily="18" charset="0"/>
                <a:cs typeface="Times New Roman" pitchFamily="18" charset="0"/>
              </a:rPr>
              <a:t>of </a:t>
            </a:r>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esophagus (</a:t>
            </a:r>
            <a:r>
              <a:rPr lang="en-US" dirty="0"/>
              <a:t> </a:t>
            </a:r>
            <a:r>
              <a:rPr lang="en-US" dirty="0">
                <a:latin typeface="Times New Roman" pitchFamily="18" charset="0"/>
                <a:cs typeface="Times New Roman" pitchFamily="18" charset="0"/>
              </a:rPr>
              <a:t>at the </a:t>
            </a:r>
            <a:r>
              <a:rPr lang="en-US" dirty="0" err="1">
                <a:latin typeface="Times New Roman" pitchFamily="18" charset="0"/>
                <a:cs typeface="Times New Roman" pitchFamily="18" charset="0"/>
              </a:rPr>
              <a:t>cricopharyngeal</a:t>
            </a:r>
            <a:r>
              <a:rPr lang="en-US" dirty="0">
                <a:latin typeface="Times New Roman" pitchFamily="18" charset="0"/>
                <a:cs typeface="Times New Roman" pitchFamily="18" charset="0"/>
              </a:rPr>
              <a:t> sphincter at the level of the sixth cervical vertebra)</a:t>
            </a:r>
          </a:p>
          <a:p>
            <a:r>
              <a:rPr lang="en-US" dirty="0">
                <a:latin typeface="Times New Roman" pitchFamily="18" charset="0"/>
                <a:cs typeface="Times New Roman" pitchFamily="18" charset="0"/>
              </a:rPr>
              <a:t>2. Where the aorta and the left bronchus intersect</a:t>
            </a:r>
          </a:p>
          <a:p>
            <a:r>
              <a:rPr lang="en-US" dirty="0">
                <a:latin typeface="Times New Roman" pitchFamily="18" charset="0"/>
                <a:cs typeface="Times New Roman" pitchFamily="18" charset="0"/>
              </a:rPr>
              <a:t>3. Where the esophagus passes through the diaphragm</a:t>
            </a:r>
          </a:p>
          <a:p>
            <a:r>
              <a:rPr lang="en-US" dirty="0">
                <a:latin typeface="Times New Roman" pitchFamily="18" charset="0"/>
                <a:cs typeface="Times New Roman" pitchFamily="18" charset="0"/>
              </a:rPr>
              <a:t>The </a:t>
            </a:r>
            <a:r>
              <a:rPr lang="en-US" dirty="0" smtClean="0">
                <a:latin typeface="Times New Roman" pitchFamily="18" charset="0"/>
                <a:cs typeface="Times New Roman" pitchFamily="18" charset="0"/>
              </a:rPr>
              <a:t>first and </a:t>
            </a:r>
            <a:r>
              <a:rPr lang="en-US" dirty="0">
                <a:latin typeface="Times New Roman" pitchFamily="18" charset="0"/>
                <a:cs typeface="Times New Roman" pitchFamily="18" charset="0"/>
              </a:rPr>
              <a:t>the third constriction is constantly closed, so the thoracic part of the esophagus is constantly </a:t>
            </a:r>
            <a:r>
              <a:rPr lang="en-US" dirty="0" smtClean="0">
                <a:latin typeface="Times New Roman" pitchFamily="18" charset="0"/>
                <a:cs typeface="Times New Roman" pitchFamily="18" charset="0"/>
              </a:rPr>
              <a:t>open due </a:t>
            </a:r>
            <a:r>
              <a:rPr lang="en-US" dirty="0">
                <a:latin typeface="Times New Roman" pitchFamily="18" charset="0"/>
                <a:cs typeface="Times New Roman" pitchFamily="18" charset="0"/>
              </a:rPr>
              <a:t>to negative </a:t>
            </a:r>
            <a:r>
              <a:rPr lang="en-US" dirty="0" err="1">
                <a:latin typeface="Times New Roman" pitchFamily="18" charset="0"/>
                <a:cs typeface="Times New Roman" pitchFamily="18" charset="0"/>
              </a:rPr>
              <a:t>intrathoracic</a:t>
            </a:r>
            <a:r>
              <a:rPr lang="en-US" dirty="0">
                <a:latin typeface="Times New Roman" pitchFamily="18" charset="0"/>
                <a:cs typeface="Times New Roman" pitchFamily="18" charset="0"/>
              </a:rPr>
              <a:t> pressure.</a:t>
            </a:r>
          </a:p>
        </p:txBody>
      </p:sp>
      <p:sp>
        <p:nvSpPr>
          <p:cNvPr id="3" name="Title 2"/>
          <p:cNvSpPr>
            <a:spLocks noGrp="1"/>
          </p:cNvSpPr>
          <p:nvPr>
            <p:ph type="title"/>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Picture 2" descr="Ð¡ÑÐ¾Ð´Ð½Ð° ÑÐ»Ð¸ÐºÐ°"/>
          <p:cNvPicPr>
            <a:picLocks noGrp="1" noChangeAspect="1" noChangeArrowheads="1"/>
          </p:cNvPicPr>
          <p:nvPr>
            <p:ph idx="1"/>
          </p:nvPr>
        </p:nvPicPr>
        <p:blipFill>
          <a:blip r:embed="rId2"/>
          <a:srcRect/>
          <a:stretch>
            <a:fillRect/>
          </a:stretch>
        </p:blipFill>
        <p:spPr bwMode="auto">
          <a:xfrm>
            <a:off x="1371600" y="990600"/>
            <a:ext cx="5638799" cy="4791869"/>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1856</TotalTime>
  <Words>2464</Words>
  <Application>Microsoft Office PowerPoint</Application>
  <PresentationFormat>On-screen Show (4:3)</PresentationFormat>
  <Paragraphs>234</Paragraphs>
  <Slides>45</Slides>
  <Notes>2</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Concourse</vt:lpstr>
      <vt:lpstr>                 Trachea</vt:lpstr>
      <vt:lpstr>Trachea</vt:lpstr>
      <vt:lpstr>PowerPoint Presentation</vt:lpstr>
      <vt:lpstr>PowerPoint Presentation</vt:lpstr>
      <vt:lpstr>PowerPoint Presentation</vt:lpstr>
      <vt:lpstr>Functions of the trachea</vt:lpstr>
      <vt:lpstr>       Esophagus</vt:lpstr>
      <vt:lpstr>PowerPoint Presentation</vt:lpstr>
      <vt:lpstr>PowerPoint Presentation</vt:lpstr>
      <vt:lpstr>      Topography</vt:lpstr>
      <vt:lpstr>PowerPoint Presentation</vt:lpstr>
      <vt:lpstr>Walls of the esophagus</vt:lpstr>
      <vt:lpstr>Innervation</vt:lpstr>
      <vt:lpstr>Congenital anomalies of the esophagus</vt:lpstr>
      <vt:lpstr> Tracheoesophageal fistula</vt:lpstr>
      <vt:lpstr>Clinical presentation</vt:lpstr>
      <vt:lpstr>PowerPoint Presentation</vt:lpstr>
      <vt:lpstr>Therapy</vt:lpstr>
      <vt:lpstr>Esophageal injuries</vt:lpstr>
      <vt:lpstr>Esophageal injuries</vt:lpstr>
      <vt:lpstr>Injuries during endoscopic procedures</vt:lpstr>
      <vt:lpstr>Clinical presentation</vt:lpstr>
      <vt:lpstr>Diagnosis and differential diagnosis</vt:lpstr>
      <vt:lpstr>Therapy and complications</vt:lpstr>
      <vt:lpstr>Injuries to the esophagus combined with neck and chest injuries</vt:lpstr>
      <vt:lpstr>Corrosive injuries of the esophagus</vt:lpstr>
      <vt:lpstr>Pathological changes</vt:lpstr>
      <vt:lpstr>Clinical presentation</vt:lpstr>
      <vt:lpstr>PowerPoint Presentation</vt:lpstr>
      <vt:lpstr>Therapy</vt:lpstr>
      <vt:lpstr>Tracheobronchial and esophageal foreign bodies</vt:lpstr>
      <vt:lpstr>Foreign bodies of the larynx</vt:lpstr>
      <vt:lpstr>Differential diagnosis</vt:lpstr>
      <vt:lpstr>Tracheobronchial foreign bodies</vt:lpstr>
      <vt:lpstr>Tracheobronchial foreign bodies</vt:lpstr>
      <vt:lpstr>Clinical presentation</vt:lpstr>
      <vt:lpstr>Clinical presentation</vt:lpstr>
      <vt:lpstr>Clinical presentation</vt:lpstr>
      <vt:lpstr>Diagnosis and therapy</vt:lpstr>
      <vt:lpstr>PowerPoint Presentation</vt:lpstr>
      <vt:lpstr>Complications of foreign body extraction.</vt:lpstr>
      <vt:lpstr> Esophageal foreign bodies</vt:lpstr>
      <vt:lpstr>Etiology and pathogenesis</vt:lpstr>
      <vt:lpstr>Clinical presentation</vt:lpstr>
      <vt:lpstr>Diagnosis and differential diagnosis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Клиничка анатомија и физиологија ларинкса</dc:title>
  <dc:creator>ORL</dc:creator>
  <cp:lastModifiedBy>Andra Jevtovic</cp:lastModifiedBy>
  <cp:revision>174</cp:revision>
  <dcterms:created xsi:type="dcterms:W3CDTF">2006-08-16T00:00:00Z</dcterms:created>
  <dcterms:modified xsi:type="dcterms:W3CDTF">2025-02-08T16:53:11Z</dcterms:modified>
</cp:coreProperties>
</file>